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71"/>
  </p:notesMasterIdLst>
  <p:sldIdLst>
    <p:sldId id="263" r:id="rId2"/>
    <p:sldId id="265" r:id="rId3"/>
    <p:sldId id="266" r:id="rId4"/>
    <p:sldId id="369" r:id="rId5"/>
    <p:sldId id="368" r:id="rId6"/>
    <p:sldId id="269" r:id="rId7"/>
    <p:sldId id="270" r:id="rId8"/>
    <p:sldId id="256" r:id="rId9"/>
    <p:sldId id="274" r:id="rId10"/>
    <p:sldId id="275" r:id="rId11"/>
    <p:sldId id="370" r:id="rId12"/>
    <p:sldId id="276" r:id="rId13"/>
    <p:sldId id="371" r:id="rId14"/>
    <p:sldId id="372" r:id="rId15"/>
    <p:sldId id="277" r:id="rId16"/>
    <p:sldId id="373" r:id="rId17"/>
    <p:sldId id="278" r:id="rId18"/>
    <p:sldId id="374" r:id="rId19"/>
    <p:sldId id="280" r:id="rId20"/>
    <p:sldId id="281" r:id="rId21"/>
    <p:sldId id="282" r:id="rId22"/>
    <p:sldId id="375" r:id="rId23"/>
    <p:sldId id="376" r:id="rId24"/>
    <p:sldId id="284" r:id="rId25"/>
    <p:sldId id="285" r:id="rId26"/>
    <p:sldId id="377" r:id="rId27"/>
    <p:sldId id="286" r:id="rId28"/>
    <p:sldId id="383" r:id="rId29"/>
    <p:sldId id="384" r:id="rId30"/>
    <p:sldId id="288" r:id="rId31"/>
    <p:sldId id="289" r:id="rId32"/>
    <p:sldId id="290" r:id="rId33"/>
    <p:sldId id="378" r:id="rId34"/>
    <p:sldId id="379" r:id="rId35"/>
    <p:sldId id="380" r:id="rId36"/>
    <p:sldId id="381" r:id="rId37"/>
    <p:sldId id="382" r:id="rId38"/>
    <p:sldId id="385" r:id="rId39"/>
    <p:sldId id="294" r:id="rId40"/>
    <p:sldId id="295" r:id="rId41"/>
    <p:sldId id="296" r:id="rId42"/>
    <p:sldId id="297" r:id="rId43"/>
    <p:sldId id="299" r:id="rId44"/>
    <p:sldId id="300" r:id="rId45"/>
    <p:sldId id="302" r:id="rId46"/>
    <p:sldId id="303" r:id="rId47"/>
    <p:sldId id="304" r:id="rId48"/>
    <p:sldId id="305" r:id="rId49"/>
    <p:sldId id="306" r:id="rId50"/>
    <p:sldId id="307" r:id="rId51"/>
    <p:sldId id="308" r:id="rId52"/>
    <p:sldId id="317" r:id="rId53"/>
    <p:sldId id="319" r:id="rId54"/>
    <p:sldId id="311" r:id="rId55"/>
    <p:sldId id="387" r:id="rId56"/>
    <p:sldId id="388" r:id="rId57"/>
    <p:sldId id="313" r:id="rId58"/>
    <p:sldId id="314" r:id="rId59"/>
    <p:sldId id="389" r:id="rId60"/>
    <p:sldId id="390" r:id="rId61"/>
    <p:sldId id="391" r:id="rId62"/>
    <p:sldId id="392" r:id="rId63"/>
    <p:sldId id="318" r:id="rId64"/>
    <p:sldId id="321" r:id="rId65"/>
    <p:sldId id="393" r:id="rId66"/>
    <p:sldId id="396" r:id="rId67"/>
    <p:sldId id="394" r:id="rId68"/>
    <p:sldId id="395" r:id="rId69"/>
    <p:sldId id="398"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34" autoAdjust="0"/>
    <p:restoredTop sz="94660"/>
  </p:normalViewPr>
  <p:slideViewPr>
    <p:cSldViewPr snapToGrid="0">
      <p:cViewPr varScale="1">
        <p:scale>
          <a:sx n="74" d="100"/>
          <a:sy n="74" d="100"/>
        </p:scale>
        <p:origin x="43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165339-DA39-4D2E-8D92-DB666EBE9B79}" type="datetimeFigureOut">
              <a:rPr lang="en-IN" smtClean="0"/>
              <a:t>16-06-2023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A12CAF-5D9C-47ED-A0DF-5179822E2579}" type="slidenum">
              <a:rPr lang="en-IN" smtClean="0"/>
              <a:t>‹#›</a:t>
            </a:fld>
            <a:endParaRPr lang="en-IN"/>
          </a:p>
        </p:txBody>
      </p:sp>
    </p:spTree>
    <p:extLst>
      <p:ext uri="{BB962C8B-B14F-4D97-AF65-F5344CB8AC3E}">
        <p14:creationId xmlns:p14="http://schemas.microsoft.com/office/powerpoint/2010/main" val="2521850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AA12CAF-5D9C-47ED-A0DF-5179822E2579}" type="slidenum">
              <a:rPr lang="en-IN" smtClean="0"/>
              <a:t>1</a:t>
            </a:fld>
            <a:endParaRPr lang="en-IN"/>
          </a:p>
        </p:txBody>
      </p:sp>
    </p:spTree>
    <p:extLst>
      <p:ext uri="{BB962C8B-B14F-4D97-AF65-F5344CB8AC3E}">
        <p14:creationId xmlns:p14="http://schemas.microsoft.com/office/powerpoint/2010/main" val="3218372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AA12CAF-5D9C-47ED-A0DF-5179822E2579}" type="slidenum">
              <a:rPr lang="en-IN" smtClean="0"/>
              <a:t>2</a:t>
            </a:fld>
            <a:endParaRPr lang="en-IN"/>
          </a:p>
        </p:txBody>
      </p:sp>
    </p:spTree>
    <p:extLst>
      <p:ext uri="{BB962C8B-B14F-4D97-AF65-F5344CB8AC3E}">
        <p14:creationId xmlns:p14="http://schemas.microsoft.com/office/powerpoint/2010/main" val="36626984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07CD9E3-EC9E-45C5-A2C2-6909265A175C}" type="datetime1">
              <a:rPr lang="en-IN" smtClean="0"/>
              <a:t>16-06-2023</a:t>
            </a:fld>
            <a:endParaRPr lang="en-IN"/>
          </a:p>
        </p:txBody>
      </p:sp>
      <p:sp>
        <p:nvSpPr>
          <p:cNvPr id="5" name="Footer Placeholder 4"/>
          <p:cNvSpPr>
            <a:spLocks noGrp="1"/>
          </p:cNvSpPr>
          <p:nvPr>
            <p:ph type="ftr" sz="quarter" idx="11"/>
          </p:nvPr>
        </p:nvSpPr>
        <p:spPr>
          <a:xfrm>
            <a:off x="2692397" y="5037663"/>
            <a:ext cx="5214635" cy="279400"/>
          </a:xfrm>
        </p:spPr>
        <p:txBody>
          <a:bodyPr/>
          <a:lstStyle/>
          <a:p>
            <a:r>
              <a:rPr lang="en-IN" smtClean="0"/>
              <a:t>ELECTRONIC MATERIALS AND DEVICES       DR.M.SARANYA NAIR </a:t>
            </a:r>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0CD31ECF-F1CA-485F-9ABF-18C19B2A0C7A}"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8765347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2582ED3-9B69-49EE-81B5-7437C3783264}" type="datetime1">
              <a:rPr lang="en-IN" smtClean="0"/>
              <a:t>16-06-2023</a:t>
            </a:fld>
            <a:endParaRPr lang="en-IN"/>
          </a:p>
        </p:txBody>
      </p:sp>
      <p:sp>
        <p:nvSpPr>
          <p:cNvPr id="6" name="Footer Placeholder 5"/>
          <p:cNvSpPr>
            <a:spLocks noGrp="1"/>
          </p:cNvSpPr>
          <p:nvPr>
            <p:ph type="ftr" sz="quarter" idx="11"/>
          </p:nvPr>
        </p:nvSpPr>
        <p:spPr/>
        <p:txBody>
          <a:bodyPr/>
          <a:lstStyle/>
          <a:p>
            <a:r>
              <a:rPr lang="en-IN" smtClean="0"/>
              <a:t>ELECTRONIC MATERIALS AND DEVICES       DR.M.SARANYA NAIR </a:t>
            </a:r>
            <a:endParaRPr lang="en-IN"/>
          </a:p>
        </p:txBody>
      </p:sp>
      <p:sp>
        <p:nvSpPr>
          <p:cNvPr id="7" name="Slide Number Placeholder 6"/>
          <p:cNvSpPr>
            <a:spLocks noGrp="1"/>
          </p:cNvSpPr>
          <p:nvPr>
            <p:ph type="sldNum" sz="quarter" idx="12"/>
          </p:nvPr>
        </p:nvSpPr>
        <p:spPr/>
        <p:txBody>
          <a:bodyPr/>
          <a:lstStyle/>
          <a:p>
            <a:fld id="{0CD31ECF-F1CA-485F-9ABF-18C19B2A0C7A}" type="slidenum">
              <a:rPr lang="en-IN" smtClean="0"/>
              <a:t>‹#›</a:t>
            </a:fld>
            <a:endParaRPr lang="en-IN"/>
          </a:p>
        </p:txBody>
      </p:sp>
    </p:spTree>
    <p:extLst>
      <p:ext uri="{BB962C8B-B14F-4D97-AF65-F5344CB8AC3E}">
        <p14:creationId xmlns:p14="http://schemas.microsoft.com/office/powerpoint/2010/main" val="297203089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17A095D-4078-4CD9-9AFB-6814DB696B5C}" type="datetime1">
              <a:rPr lang="en-IN" smtClean="0"/>
              <a:t>16-06-2023</a:t>
            </a:fld>
            <a:endParaRPr lang="en-IN"/>
          </a:p>
        </p:txBody>
      </p:sp>
      <p:sp>
        <p:nvSpPr>
          <p:cNvPr id="5" name="Footer Placeholder 4"/>
          <p:cNvSpPr>
            <a:spLocks noGrp="1"/>
          </p:cNvSpPr>
          <p:nvPr>
            <p:ph type="ftr" sz="quarter" idx="11"/>
          </p:nvPr>
        </p:nvSpPr>
        <p:spPr/>
        <p:txBody>
          <a:bodyPr/>
          <a:lstStyle/>
          <a:p>
            <a:r>
              <a:rPr lang="en-IN" smtClean="0"/>
              <a:t>ELECTRONIC MATERIALS AND DEVICES       DR.M.SARANYA NAIR </a:t>
            </a:r>
            <a:endParaRPr lang="en-IN"/>
          </a:p>
        </p:txBody>
      </p:sp>
      <p:sp>
        <p:nvSpPr>
          <p:cNvPr id="6" name="Slide Number Placeholder 5"/>
          <p:cNvSpPr>
            <a:spLocks noGrp="1"/>
          </p:cNvSpPr>
          <p:nvPr>
            <p:ph type="sldNum" sz="quarter" idx="12"/>
          </p:nvPr>
        </p:nvSpPr>
        <p:spPr/>
        <p:txBody>
          <a:bodyPr/>
          <a:lstStyle/>
          <a:p>
            <a:fld id="{0CD31ECF-F1CA-485F-9ABF-18C19B2A0C7A}"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113987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90F2969-FFCE-4371-BDE0-DC776DB7FAE3}" type="datetime1">
              <a:rPr lang="en-IN" smtClean="0"/>
              <a:t>16-06-2023</a:t>
            </a:fld>
            <a:endParaRPr lang="en-IN"/>
          </a:p>
        </p:txBody>
      </p:sp>
      <p:sp>
        <p:nvSpPr>
          <p:cNvPr id="5" name="Footer Placeholder 4"/>
          <p:cNvSpPr>
            <a:spLocks noGrp="1"/>
          </p:cNvSpPr>
          <p:nvPr>
            <p:ph type="ftr" sz="quarter" idx="11"/>
          </p:nvPr>
        </p:nvSpPr>
        <p:spPr/>
        <p:txBody>
          <a:bodyPr/>
          <a:lstStyle/>
          <a:p>
            <a:r>
              <a:rPr lang="en-IN" smtClean="0"/>
              <a:t>ELECTRONIC MATERIALS AND DEVICES       DR.M.SARANYA NAIR </a:t>
            </a:r>
            <a:endParaRPr lang="en-IN"/>
          </a:p>
        </p:txBody>
      </p:sp>
      <p:sp>
        <p:nvSpPr>
          <p:cNvPr id="6" name="Slide Number Placeholder 5"/>
          <p:cNvSpPr>
            <a:spLocks noGrp="1"/>
          </p:cNvSpPr>
          <p:nvPr>
            <p:ph type="sldNum" sz="quarter" idx="12"/>
          </p:nvPr>
        </p:nvSpPr>
        <p:spPr/>
        <p:txBody>
          <a:bodyPr/>
          <a:lstStyle/>
          <a:p>
            <a:fld id="{0CD31ECF-F1CA-485F-9ABF-18C19B2A0C7A}"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5921258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373EE37-7974-409C-B4DB-C2FB503CE906}" type="datetime1">
              <a:rPr lang="en-IN" smtClean="0"/>
              <a:t>16-06-2023</a:t>
            </a:fld>
            <a:endParaRPr lang="en-IN"/>
          </a:p>
        </p:txBody>
      </p:sp>
      <p:sp>
        <p:nvSpPr>
          <p:cNvPr id="5" name="Footer Placeholder 4"/>
          <p:cNvSpPr>
            <a:spLocks noGrp="1"/>
          </p:cNvSpPr>
          <p:nvPr>
            <p:ph type="ftr" sz="quarter" idx="11"/>
          </p:nvPr>
        </p:nvSpPr>
        <p:spPr/>
        <p:txBody>
          <a:bodyPr/>
          <a:lstStyle/>
          <a:p>
            <a:r>
              <a:rPr lang="en-IN" smtClean="0"/>
              <a:t>ELECTRONIC MATERIALS AND DEVICES       DR.M.SARANYA NAIR </a:t>
            </a:r>
            <a:endParaRPr lang="en-IN"/>
          </a:p>
        </p:txBody>
      </p:sp>
      <p:sp>
        <p:nvSpPr>
          <p:cNvPr id="6" name="Slide Number Placeholder 5"/>
          <p:cNvSpPr>
            <a:spLocks noGrp="1"/>
          </p:cNvSpPr>
          <p:nvPr>
            <p:ph type="sldNum" sz="quarter" idx="12"/>
          </p:nvPr>
        </p:nvSpPr>
        <p:spPr/>
        <p:txBody>
          <a:bodyPr/>
          <a:lstStyle/>
          <a:p>
            <a:fld id="{0CD31ECF-F1CA-485F-9ABF-18C19B2A0C7A}" type="slidenum">
              <a:rPr lang="en-IN" smtClean="0"/>
              <a:t>‹#›</a:t>
            </a:fld>
            <a:endParaRPr lang="en-IN"/>
          </a:p>
        </p:txBody>
      </p:sp>
    </p:spTree>
    <p:extLst>
      <p:ext uri="{BB962C8B-B14F-4D97-AF65-F5344CB8AC3E}">
        <p14:creationId xmlns:p14="http://schemas.microsoft.com/office/powerpoint/2010/main" val="79633961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B04B865-C4EE-4744-8F3D-F26B949A6FEE}" type="datetime1">
              <a:rPr lang="en-IN" smtClean="0"/>
              <a:t>16-06-2023</a:t>
            </a:fld>
            <a:endParaRPr lang="en-IN"/>
          </a:p>
        </p:txBody>
      </p:sp>
      <p:sp>
        <p:nvSpPr>
          <p:cNvPr id="5" name="Footer Placeholder 4"/>
          <p:cNvSpPr>
            <a:spLocks noGrp="1"/>
          </p:cNvSpPr>
          <p:nvPr>
            <p:ph type="ftr" sz="quarter" idx="11"/>
          </p:nvPr>
        </p:nvSpPr>
        <p:spPr/>
        <p:txBody>
          <a:bodyPr/>
          <a:lstStyle/>
          <a:p>
            <a:r>
              <a:rPr lang="en-IN" smtClean="0"/>
              <a:t>ELECTRONIC MATERIALS AND DEVICES       DR.M.SARANYA NAIR </a:t>
            </a:r>
            <a:endParaRPr lang="en-IN"/>
          </a:p>
        </p:txBody>
      </p:sp>
      <p:sp>
        <p:nvSpPr>
          <p:cNvPr id="6" name="Slide Number Placeholder 5"/>
          <p:cNvSpPr>
            <a:spLocks noGrp="1"/>
          </p:cNvSpPr>
          <p:nvPr>
            <p:ph type="sldNum" sz="quarter" idx="12"/>
          </p:nvPr>
        </p:nvSpPr>
        <p:spPr/>
        <p:txBody>
          <a:bodyPr/>
          <a:lstStyle/>
          <a:p>
            <a:fld id="{0CD31ECF-F1CA-485F-9ABF-18C19B2A0C7A}"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394721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343E77-293E-4564-917F-37B93CBD34B2}" type="datetime1">
              <a:rPr lang="en-IN" smtClean="0"/>
              <a:t>16-06-2023</a:t>
            </a:fld>
            <a:endParaRPr lang="en-IN"/>
          </a:p>
        </p:txBody>
      </p:sp>
      <p:sp>
        <p:nvSpPr>
          <p:cNvPr id="5" name="Footer Placeholder 4"/>
          <p:cNvSpPr>
            <a:spLocks noGrp="1"/>
          </p:cNvSpPr>
          <p:nvPr>
            <p:ph type="ftr" sz="quarter" idx="11"/>
          </p:nvPr>
        </p:nvSpPr>
        <p:spPr/>
        <p:txBody>
          <a:bodyPr/>
          <a:lstStyle/>
          <a:p>
            <a:r>
              <a:rPr lang="en-IN" smtClean="0"/>
              <a:t>ELECTRONIC MATERIALS AND DEVICES       DR.M.SARANYA NAIR </a:t>
            </a:r>
            <a:endParaRPr lang="en-IN"/>
          </a:p>
        </p:txBody>
      </p:sp>
      <p:sp>
        <p:nvSpPr>
          <p:cNvPr id="6" name="Slide Number Placeholder 5"/>
          <p:cNvSpPr>
            <a:spLocks noGrp="1"/>
          </p:cNvSpPr>
          <p:nvPr>
            <p:ph type="sldNum" sz="quarter" idx="12"/>
          </p:nvPr>
        </p:nvSpPr>
        <p:spPr/>
        <p:txBody>
          <a:bodyPr/>
          <a:lstStyle/>
          <a:p>
            <a:fld id="{0CD31ECF-F1CA-485F-9ABF-18C19B2A0C7A}"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534579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45137AB-47D7-425F-BC99-122BE5C98D12}" type="datetime1">
              <a:rPr lang="en-IN" smtClean="0"/>
              <a:t>16-06-2023</a:t>
            </a:fld>
            <a:endParaRPr lang="en-IN"/>
          </a:p>
        </p:txBody>
      </p:sp>
      <p:sp>
        <p:nvSpPr>
          <p:cNvPr id="5" name="Footer Placeholder 4"/>
          <p:cNvSpPr>
            <a:spLocks noGrp="1"/>
          </p:cNvSpPr>
          <p:nvPr>
            <p:ph type="ftr" sz="quarter" idx="11"/>
          </p:nvPr>
        </p:nvSpPr>
        <p:spPr/>
        <p:txBody>
          <a:bodyPr/>
          <a:lstStyle/>
          <a:p>
            <a:r>
              <a:rPr lang="en-IN" smtClean="0"/>
              <a:t>ELECTRONIC MATERIALS AND DEVICES       DR.M.SARANYA NAIR </a:t>
            </a:r>
            <a:endParaRPr lang="en-IN"/>
          </a:p>
        </p:txBody>
      </p:sp>
      <p:sp>
        <p:nvSpPr>
          <p:cNvPr id="6" name="Slide Number Placeholder 5"/>
          <p:cNvSpPr>
            <a:spLocks noGrp="1"/>
          </p:cNvSpPr>
          <p:nvPr>
            <p:ph type="sldNum" sz="quarter" idx="12"/>
          </p:nvPr>
        </p:nvSpPr>
        <p:spPr/>
        <p:txBody>
          <a:bodyPr/>
          <a:lstStyle/>
          <a:p>
            <a:fld id="{0CD31ECF-F1CA-485F-9ABF-18C19B2A0C7A}"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8304962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DFEE581-8400-48AC-97FC-B5A744B168EC}" type="datetime1">
              <a:rPr lang="en-IN" smtClean="0"/>
              <a:t>16-06-2023</a:t>
            </a:fld>
            <a:endParaRPr lang="en-IN"/>
          </a:p>
        </p:txBody>
      </p:sp>
      <p:sp>
        <p:nvSpPr>
          <p:cNvPr id="5" name="Footer Placeholder 4"/>
          <p:cNvSpPr>
            <a:spLocks noGrp="1"/>
          </p:cNvSpPr>
          <p:nvPr>
            <p:ph type="ftr" sz="quarter" idx="11"/>
          </p:nvPr>
        </p:nvSpPr>
        <p:spPr/>
        <p:txBody>
          <a:bodyPr/>
          <a:lstStyle/>
          <a:p>
            <a:r>
              <a:rPr lang="en-IN" smtClean="0"/>
              <a:t>ELECTRONIC MATERIALS AND DEVICES       DR.M.SARANYA NAIR </a:t>
            </a:r>
            <a:endParaRPr lang="en-IN"/>
          </a:p>
        </p:txBody>
      </p:sp>
      <p:sp>
        <p:nvSpPr>
          <p:cNvPr id="6" name="Slide Number Placeholder 5"/>
          <p:cNvSpPr>
            <a:spLocks noGrp="1"/>
          </p:cNvSpPr>
          <p:nvPr>
            <p:ph type="sldNum" sz="quarter" idx="12"/>
          </p:nvPr>
        </p:nvSpPr>
        <p:spPr/>
        <p:txBody>
          <a:bodyPr/>
          <a:lstStyle/>
          <a:p>
            <a:fld id="{0CD31ECF-F1CA-485F-9ABF-18C19B2A0C7A}"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6560066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947824A-1D7B-4D31-A816-78F40BD8B012}" type="datetime1">
              <a:rPr lang="en-IN" smtClean="0"/>
              <a:t>16-06-2023</a:t>
            </a:fld>
            <a:endParaRPr lang="en-IN"/>
          </a:p>
        </p:txBody>
      </p:sp>
      <p:sp>
        <p:nvSpPr>
          <p:cNvPr id="5" name="Footer Placeholder 4"/>
          <p:cNvSpPr>
            <a:spLocks noGrp="1"/>
          </p:cNvSpPr>
          <p:nvPr>
            <p:ph type="ftr" sz="quarter" idx="11"/>
          </p:nvPr>
        </p:nvSpPr>
        <p:spPr/>
        <p:txBody>
          <a:bodyPr/>
          <a:lstStyle/>
          <a:p>
            <a:r>
              <a:rPr lang="en-IN" smtClean="0"/>
              <a:t>ELECTRONIC MATERIALS AND DEVICES       DR.M.SARANYA NAIR </a:t>
            </a:r>
            <a:endParaRPr lang="en-IN"/>
          </a:p>
        </p:txBody>
      </p:sp>
      <p:sp>
        <p:nvSpPr>
          <p:cNvPr id="6" name="Slide Number Placeholder 5"/>
          <p:cNvSpPr>
            <a:spLocks noGrp="1"/>
          </p:cNvSpPr>
          <p:nvPr>
            <p:ph type="sldNum" sz="quarter" idx="12"/>
          </p:nvPr>
        </p:nvSpPr>
        <p:spPr/>
        <p:txBody>
          <a:bodyPr/>
          <a:lstStyle/>
          <a:p>
            <a:fld id="{0CD31ECF-F1CA-485F-9ABF-18C19B2A0C7A}" type="slidenum">
              <a:rPr lang="en-IN" smtClean="0"/>
              <a:t>‹#›</a:t>
            </a:fld>
            <a:endParaRPr lang="en-IN"/>
          </a:p>
        </p:txBody>
      </p:sp>
    </p:spTree>
    <p:extLst>
      <p:ext uri="{BB962C8B-B14F-4D97-AF65-F5344CB8AC3E}">
        <p14:creationId xmlns:p14="http://schemas.microsoft.com/office/powerpoint/2010/main" val="196284728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317AF34-444D-4D4F-B145-243AEDA6ABE6}" type="datetime1">
              <a:rPr lang="en-IN" smtClean="0"/>
              <a:t>16-06-2023</a:t>
            </a:fld>
            <a:endParaRPr lang="en-IN"/>
          </a:p>
        </p:txBody>
      </p:sp>
      <p:sp>
        <p:nvSpPr>
          <p:cNvPr id="5" name="Footer Placeholder 4"/>
          <p:cNvSpPr>
            <a:spLocks noGrp="1"/>
          </p:cNvSpPr>
          <p:nvPr>
            <p:ph type="ftr" sz="quarter" idx="11"/>
          </p:nvPr>
        </p:nvSpPr>
        <p:spPr/>
        <p:txBody>
          <a:bodyPr/>
          <a:lstStyle/>
          <a:p>
            <a:r>
              <a:rPr lang="en-IN" smtClean="0"/>
              <a:t>ELECTRONIC MATERIALS AND DEVICES       DR.M.SARANYA NAIR </a:t>
            </a:r>
            <a:endParaRPr lang="en-IN"/>
          </a:p>
        </p:txBody>
      </p:sp>
      <p:sp>
        <p:nvSpPr>
          <p:cNvPr id="6" name="Slide Number Placeholder 5"/>
          <p:cNvSpPr>
            <a:spLocks noGrp="1"/>
          </p:cNvSpPr>
          <p:nvPr>
            <p:ph type="sldNum" sz="quarter" idx="12"/>
          </p:nvPr>
        </p:nvSpPr>
        <p:spPr/>
        <p:txBody>
          <a:bodyPr/>
          <a:lstStyle/>
          <a:p>
            <a:fld id="{0CD31ECF-F1CA-485F-9ABF-18C19B2A0C7A}"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277815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BB102AC-AD21-4A58-BBBE-E6DFEF7E095C}" type="datetime1">
              <a:rPr lang="en-IN" smtClean="0"/>
              <a:t>16-06-2023</a:t>
            </a:fld>
            <a:endParaRPr lang="en-IN"/>
          </a:p>
        </p:txBody>
      </p:sp>
      <p:sp>
        <p:nvSpPr>
          <p:cNvPr id="6" name="Footer Placeholder 5"/>
          <p:cNvSpPr>
            <a:spLocks noGrp="1"/>
          </p:cNvSpPr>
          <p:nvPr>
            <p:ph type="ftr" sz="quarter" idx="11"/>
          </p:nvPr>
        </p:nvSpPr>
        <p:spPr/>
        <p:txBody>
          <a:bodyPr/>
          <a:lstStyle/>
          <a:p>
            <a:r>
              <a:rPr lang="en-IN" smtClean="0"/>
              <a:t>ELECTRONIC MATERIALS AND DEVICES       DR.M.SARANYA NAIR </a:t>
            </a:r>
            <a:endParaRPr lang="en-IN"/>
          </a:p>
        </p:txBody>
      </p:sp>
      <p:sp>
        <p:nvSpPr>
          <p:cNvPr id="7" name="Slide Number Placeholder 6"/>
          <p:cNvSpPr>
            <a:spLocks noGrp="1"/>
          </p:cNvSpPr>
          <p:nvPr>
            <p:ph type="sldNum" sz="quarter" idx="12"/>
          </p:nvPr>
        </p:nvSpPr>
        <p:spPr/>
        <p:txBody>
          <a:bodyPr/>
          <a:lstStyle/>
          <a:p>
            <a:fld id="{0CD31ECF-F1CA-485F-9ABF-18C19B2A0C7A}" type="slidenum">
              <a:rPr lang="en-IN" smtClean="0"/>
              <a:t>‹#›</a:t>
            </a:fld>
            <a:endParaRPr lang="en-IN"/>
          </a:p>
        </p:txBody>
      </p:sp>
    </p:spTree>
    <p:extLst>
      <p:ext uri="{BB962C8B-B14F-4D97-AF65-F5344CB8AC3E}">
        <p14:creationId xmlns:p14="http://schemas.microsoft.com/office/powerpoint/2010/main" val="74684613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D4033EE-B1F9-4747-BC02-FCCB739DFEB8}" type="datetime1">
              <a:rPr lang="en-IN" smtClean="0"/>
              <a:t>16-06-2023</a:t>
            </a:fld>
            <a:endParaRPr lang="en-IN"/>
          </a:p>
        </p:txBody>
      </p:sp>
      <p:sp>
        <p:nvSpPr>
          <p:cNvPr id="8" name="Footer Placeholder 7"/>
          <p:cNvSpPr>
            <a:spLocks noGrp="1"/>
          </p:cNvSpPr>
          <p:nvPr>
            <p:ph type="ftr" sz="quarter" idx="11"/>
          </p:nvPr>
        </p:nvSpPr>
        <p:spPr/>
        <p:txBody>
          <a:bodyPr/>
          <a:lstStyle/>
          <a:p>
            <a:r>
              <a:rPr lang="en-IN" smtClean="0"/>
              <a:t>ELECTRONIC MATERIALS AND DEVICES       DR.M.SARANYA NAIR </a:t>
            </a:r>
            <a:endParaRPr lang="en-IN"/>
          </a:p>
        </p:txBody>
      </p:sp>
      <p:sp>
        <p:nvSpPr>
          <p:cNvPr id="9" name="Slide Number Placeholder 8"/>
          <p:cNvSpPr>
            <a:spLocks noGrp="1"/>
          </p:cNvSpPr>
          <p:nvPr>
            <p:ph type="sldNum" sz="quarter" idx="12"/>
          </p:nvPr>
        </p:nvSpPr>
        <p:spPr/>
        <p:txBody>
          <a:bodyPr/>
          <a:lstStyle/>
          <a:p>
            <a:fld id="{0CD31ECF-F1CA-485F-9ABF-18C19B2A0C7A}"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026357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7B19812-1417-413D-B60F-837E791D2D59}" type="datetime1">
              <a:rPr lang="en-IN" smtClean="0"/>
              <a:t>16-06-2023</a:t>
            </a:fld>
            <a:endParaRPr lang="en-IN"/>
          </a:p>
        </p:txBody>
      </p:sp>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sp>
        <p:nvSpPr>
          <p:cNvPr id="5" name="Slide Number Placeholder 4"/>
          <p:cNvSpPr>
            <a:spLocks noGrp="1"/>
          </p:cNvSpPr>
          <p:nvPr>
            <p:ph type="sldNum" sz="quarter" idx="12"/>
          </p:nvPr>
        </p:nvSpPr>
        <p:spPr/>
        <p:txBody>
          <a:bodyPr/>
          <a:lstStyle/>
          <a:p>
            <a:fld id="{0CD31ECF-F1CA-485F-9ABF-18C19B2A0C7A}"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427059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DE9966-8529-4206-972B-F48830F4B2CC}" type="datetime1">
              <a:rPr lang="en-IN" smtClean="0"/>
              <a:t>16-06-2023</a:t>
            </a:fld>
            <a:endParaRPr lang="en-IN"/>
          </a:p>
        </p:txBody>
      </p:sp>
      <p:sp>
        <p:nvSpPr>
          <p:cNvPr id="3" name="Footer Placeholder 2"/>
          <p:cNvSpPr>
            <a:spLocks noGrp="1"/>
          </p:cNvSpPr>
          <p:nvPr>
            <p:ph type="ftr" sz="quarter" idx="11"/>
          </p:nvPr>
        </p:nvSpPr>
        <p:spPr/>
        <p:txBody>
          <a:bodyPr/>
          <a:lstStyle/>
          <a:p>
            <a:r>
              <a:rPr lang="en-IN" smtClean="0"/>
              <a:t>ELECTRONIC MATERIALS AND DEVICES       DR.M.SARANYA NAIR </a:t>
            </a:r>
            <a:endParaRPr lang="en-IN"/>
          </a:p>
        </p:txBody>
      </p:sp>
      <p:sp>
        <p:nvSpPr>
          <p:cNvPr id="4" name="Slide Number Placeholder 3"/>
          <p:cNvSpPr>
            <a:spLocks noGrp="1"/>
          </p:cNvSpPr>
          <p:nvPr>
            <p:ph type="sldNum" sz="quarter" idx="12"/>
          </p:nvPr>
        </p:nvSpPr>
        <p:spPr/>
        <p:txBody>
          <a:bodyPr/>
          <a:lstStyle/>
          <a:p>
            <a:fld id="{0CD31ECF-F1CA-485F-9ABF-18C19B2A0C7A}" type="slidenum">
              <a:rPr lang="en-IN" smtClean="0"/>
              <a:t>‹#›</a:t>
            </a:fld>
            <a:endParaRPr lang="en-IN"/>
          </a:p>
        </p:txBody>
      </p:sp>
    </p:spTree>
    <p:extLst>
      <p:ext uri="{BB962C8B-B14F-4D97-AF65-F5344CB8AC3E}">
        <p14:creationId xmlns:p14="http://schemas.microsoft.com/office/powerpoint/2010/main" val="222421507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FD1A1C-8157-4FBB-9206-17B9DE489E04}" type="datetime1">
              <a:rPr lang="en-IN" smtClean="0"/>
              <a:t>16-06-2023</a:t>
            </a:fld>
            <a:endParaRPr lang="en-IN"/>
          </a:p>
        </p:txBody>
      </p:sp>
      <p:sp>
        <p:nvSpPr>
          <p:cNvPr id="6" name="Footer Placeholder 5"/>
          <p:cNvSpPr>
            <a:spLocks noGrp="1"/>
          </p:cNvSpPr>
          <p:nvPr>
            <p:ph type="ftr" sz="quarter" idx="11"/>
          </p:nvPr>
        </p:nvSpPr>
        <p:spPr/>
        <p:txBody>
          <a:bodyPr/>
          <a:lstStyle/>
          <a:p>
            <a:r>
              <a:rPr lang="en-IN" smtClean="0"/>
              <a:t>ELECTRONIC MATERIALS AND DEVICES       DR.M.SARANYA NAIR </a:t>
            </a:r>
            <a:endParaRPr lang="en-IN"/>
          </a:p>
        </p:txBody>
      </p:sp>
      <p:sp>
        <p:nvSpPr>
          <p:cNvPr id="7" name="Slide Number Placeholder 6"/>
          <p:cNvSpPr>
            <a:spLocks noGrp="1"/>
          </p:cNvSpPr>
          <p:nvPr>
            <p:ph type="sldNum" sz="quarter" idx="12"/>
          </p:nvPr>
        </p:nvSpPr>
        <p:spPr/>
        <p:txBody>
          <a:bodyPr/>
          <a:lstStyle/>
          <a:p>
            <a:fld id="{0CD31ECF-F1CA-485F-9ABF-18C19B2A0C7A}"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272996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03BDF7B-D831-4923-BB7A-E0E428CD79AB}" type="datetime1">
              <a:rPr lang="en-IN" smtClean="0"/>
              <a:t>16-06-2023</a:t>
            </a:fld>
            <a:endParaRPr lang="en-IN"/>
          </a:p>
        </p:txBody>
      </p:sp>
      <p:sp>
        <p:nvSpPr>
          <p:cNvPr id="6" name="Footer Placeholder 5"/>
          <p:cNvSpPr>
            <a:spLocks noGrp="1"/>
          </p:cNvSpPr>
          <p:nvPr>
            <p:ph type="ftr" sz="quarter" idx="11"/>
          </p:nvPr>
        </p:nvSpPr>
        <p:spPr/>
        <p:txBody>
          <a:bodyPr/>
          <a:lstStyle/>
          <a:p>
            <a:r>
              <a:rPr lang="en-IN" smtClean="0"/>
              <a:t>ELECTRONIC MATERIALS AND DEVICES       DR.M.SARANYA NAIR </a:t>
            </a:r>
            <a:endParaRPr lang="en-IN"/>
          </a:p>
        </p:txBody>
      </p:sp>
      <p:sp>
        <p:nvSpPr>
          <p:cNvPr id="7" name="Slide Number Placeholder 6"/>
          <p:cNvSpPr>
            <a:spLocks noGrp="1"/>
          </p:cNvSpPr>
          <p:nvPr>
            <p:ph type="sldNum" sz="quarter" idx="12"/>
          </p:nvPr>
        </p:nvSpPr>
        <p:spPr/>
        <p:txBody>
          <a:bodyPr/>
          <a:lstStyle/>
          <a:p>
            <a:fld id="{0CD31ECF-F1CA-485F-9ABF-18C19B2A0C7A}" type="slidenum">
              <a:rPr lang="en-IN" smtClean="0"/>
              <a:t>‹#›</a:t>
            </a:fld>
            <a:endParaRPr lang="en-IN"/>
          </a:p>
        </p:txBody>
      </p:sp>
    </p:spTree>
    <p:extLst>
      <p:ext uri="{BB962C8B-B14F-4D97-AF65-F5344CB8AC3E}">
        <p14:creationId xmlns:p14="http://schemas.microsoft.com/office/powerpoint/2010/main" val="276774747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05346B8-1F2F-4F2F-9F13-DD86E7D6FA85}" type="datetime1">
              <a:rPr lang="en-IN" smtClean="0"/>
              <a:t>16-06-2023</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IN" smtClean="0"/>
              <a:t>ELECTRONIC MATERIALS AND DEVICES       DR.M.SARANYA NAIR </a:t>
            </a:r>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CD31ECF-F1CA-485F-9ABF-18C19B2A0C7A}" type="slidenum">
              <a:rPr lang="en-IN" smtClean="0"/>
              <a:t>‹#›</a:t>
            </a:fld>
            <a:endParaRPr lang="en-IN"/>
          </a:p>
        </p:txBody>
      </p:sp>
    </p:spTree>
    <p:extLst>
      <p:ext uri="{BB962C8B-B14F-4D97-AF65-F5344CB8AC3E}">
        <p14:creationId xmlns:p14="http://schemas.microsoft.com/office/powerpoint/2010/main" val="11272662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hf sldNum="0" hd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saranyanair.m@vit.ac.in" TargetMode="External"/><Relationship Id="rId3" Type="http://schemas.openxmlformats.org/officeDocument/2006/relationships/notesSlide" Target="../notesSlides/notesSlide1.xml"/><Relationship Id="rId7" Type="http://schemas.openxmlformats.org/officeDocument/2006/relationships/image" Target="../media/image9.jpe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7.png"/><Relationship Id="rId5" Type="http://schemas.openxmlformats.org/officeDocument/2006/relationships/oleObject" Target="../embeddings/oleObject1.bin"/><Relationship Id="rId4" Type="http://schemas.openxmlformats.org/officeDocument/2006/relationships/image" Target="../media/image8.jpeg"/></Relationships>
</file>

<file path=ppt/slides/_rels/slide1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2.emf"/><Relationship Id="rId7" Type="http://schemas.openxmlformats.org/officeDocument/2006/relationships/image" Target="../media/image76.emf"/><Relationship Id="rId2" Type="http://schemas.openxmlformats.org/officeDocument/2006/relationships/image" Target="../media/image71.emf"/><Relationship Id="rId1" Type="http://schemas.openxmlformats.org/officeDocument/2006/relationships/slideLayout" Target="../slideLayouts/slideLayout2.xml"/><Relationship Id="rId6" Type="http://schemas.openxmlformats.org/officeDocument/2006/relationships/image" Target="../media/image75.emf"/><Relationship Id="rId5" Type="http://schemas.openxmlformats.org/officeDocument/2006/relationships/image" Target="../media/image74.emf"/><Relationship Id="rId4" Type="http://schemas.openxmlformats.org/officeDocument/2006/relationships/image" Target="../media/image73.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emf"/><Relationship Id="rId1" Type="http://schemas.openxmlformats.org/officeDocument/2006/relationships/slideLayout" Target="../slideLayouts/slideLayout2.xml"/><Relationship Id="rId4" Type="http://schemas.openxmlformats.org/officeDocument/2006/relationships/image" Target="../media/image79.emf"/></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4.gi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emf"/><Relationship Id="rId1" Type="http://schemas.openxmlformats.org/officeDocument/2006/relationships/slideLayout" Target="../slideLayouts/slideLayout2.xml"/><Relationship Id="rId4" Type="http://schemas.openxmlformats.org/officeDocument/2006/relationships/image" Target="../media/image88.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gif"/><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92396" y="-241005"/>
            <a:ext cx="6815669" cy="1515533"/>
          </a:xfrm>
        </p:spPr>
        <p:txBody>
          <a:bodyPr/>
          <a:lstStyle/>
          <a:p>
            <a:r>
              <a:rPr lang="en-IN" sz="3600" b="1" dirty="0"/>
              <a:t>ELECTRONIC MATERIALS AND DEVICES</a:t>
            </a:r>
          </a:p>
        </p:txBody>
      </p:sp>
      <p:sp>
        <p:nvSpPr>
          <p:cNvPr id="3" name="Subtitle 2"/>
          <p:cNvSpPr>
            <a:spLocks noGrp="1"/>
          </p:cNvSpPr>
          <p:nvPr>
            <p:ph type="subTitle" idx="1"/>
          </p:nvPr>
        </p:nvSpPr>
        <p:spPr>
          <a:xfrm>
            <a:off x="2331077" y="1584099"/>
            <a:ext cx="7534140" cy="3721997"/>
          </a:xfrm>
        </p:spPr>
        <p:txBody>
          <a:bodyPr>
            <a:normAutofit/>
          </a:bodyPr>
          <a:lstStyle/>
          <a:p>
            <a:r>
              <a:rPr lang="en-IN" dirty="0" smtClean="0"/>
              <a:t> </a:t>
            </a:r>
            <a:endParaRPr lang="en-IN" dirty="0"/>
          </a:p>
        </p:txBody>
      </p:sp>
      <p:pic>
        <p:nvPicPr>
          <p:cNvPr id="1026" name="Picture 2" descr="EBOOK Semiconductor Physics and Devices: Basic Principles 4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55339" y="2070546"/>
            <a:ext cx="2086243" cy="257434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p:cNvGraphicFramePr>
            <a:graphicFrameLocks noGrp="1"/>
          </p:cNvGraphicFramePr>
          <p:nvPr>
            <p:extLst>
              <p:ext uri="{D42A27DB-BD31-4B8C-83A1-F6EECF244321}">
                <p14:modId xmlns:p14="http://schemas.microsoft.com/office/powerpoint/2010/main" val="2450819091"/>
              </p:ext>
            </p:extLst>
          </p:nvPr>
        </p:nvGraphicFramePr>
        <p:xfrm>
          <a:off x="9606678" y="231328"/>
          <a:ext cx="2282825" cy="914400"/>
        </p:xfrm>
        <a:graphic>
          <a:graphicData uri="http://schemas.openxmlformats.org/drawingml/2006/table">
            <a:tbl>
              <a:tblPr firstRow="1" firstCol="1" bandRow="1">
                <a:tableStyleId>{5940675A-B579-460E-94D1-54222C63F5DA}</a:tableStyleId>
              </a:tblPr>
              <a:tblGrid>
                <a:gridCol w="482684"/>
                <a:gridCol w="432034"/>
                <a:gridCol w="432034"/>
                <a:gridCol w="432034"/>
                <a:gridCol w="504039"/>
              </a:tblGrid>
              <a:tr h="457200">
                <a:tc>
                  <a:txBody>
                    <a:bodyPr/>
                    <a:lstStyle/>
                    <a:p>
                      <a:pPr>
                        <a:lnSpc>
                          <a:spcPct val="107000"/>
                        </a:lnSpc>
                        <a:spcAft>
                          <a:spcPts val="0"/>
                        </a:spcAft>
                      </a:pPr>
                      <a:r>
                        <a:rPr lang="en-US" sz="2800" b="1" dirty="0">
                          <a:effectLst/>
                        </a:rPr>
                        <a:t>L</a:t>
                      </a:r>
                      <a:endParaRPr lang="en-IN" sz="2800" b="1" dirty="0">
                        <a:effectLst/>
                        <a:latin typeface="Calibri"/>
                        <a:ea typeface="Calibri"/>
                        <a:cs typeface="Shruti"/>
                      </a:endParaRPr>
                    </a:p>
                  </a:txBody>
                  <a:tcPr marL="68578" marR="68578" marT="0" marB="0"/>
                </a:tc>
                <a:tc>
                  <a:txBody>
                    <a:bodyPr/>
                    <a:lstStyle/>
                    <a:p>
                      <a:pPr>
                        <a:lnSpc>
                          <a:spcPct val="107000"/>
                        </a:lnSpc>
                        <a:spcAft>
                          <a:spcPts val="0"/>
                        </a:spcAft>
                      </a:pPr>
                      <a:r>
                        <a:rPr lang="en-US" sz="2800" b="1" dirty="0">
                          <a:effectLst/>
                        </a:rPr>
                        <a:t>T</a:t>
                      </a:r>
                      <a:endParaRPr lang="en-IN" sz="2800" b="1" dirty="0">
                        <a:effectLst/>
                        <a:latin typeface="Calibri"/>
                        <a:ea typeface="Calibri"/>
                        <a:cs typeface="Shruti"/>
                      </a:endParaRPr>
                    </a:p>
                  </a:txBody>
                  <a:tcPr marL="68578" marR="68578" marT="0" marB="0"/>
                </a:tc>
                <a:tc>
                  <a:txBody>
                    <a:bodyPr/>
                    <a:lstStyle/>
                    <a:p>
                      <a:pPr>
                        <a:lnSpc>
                          <a:spcPct val="107000"/>
                        </a:lnSpc>
                        <a:spcAft>
                          <a:spcPts val="0"/>
                        </a:spcAft>
                      </a:pPr>
                      <a:r>
                        <a:rPr lang="en-US" sz="2800" b="1">
                          <a:effectLst/>
                        </a:rPr>
                        <a:t>P</a:t>
                      </a:r>
                      <a:endParaRPr lang="en-IN" sz="2800" b="1">
                        <a:effectLst/>
                        <a:latin typeface="Calibri"/>
                        <a:ea typeface="Calibri"/>
                        <a:cs typeface="Shruti"/>
                      </a:endParaRPr>
                    </a:p>
                  </a:txBody>
                  <a:tcPr marL="68578" marR="68578" marT="0" marB="0"/>
                </a:tc>
                <a:tc>
                  <a:txBody>
                    <a:bodyPr/>
                    <a:lstStyle/>
                    <a:p>
                      <a:pPr>
                        <a:lnSpc>
                          <a:spcPct val="107000"/>
                        </a:lnSpc>
                        <a:spcAft>
                          <a:spcPts val="0"/>
                        </a:spcAft>
                      </a:pPr>
                      <a:r>
                        <a:rPr lang="en-US" sz="2800" b="1">
                          <a:effectLst/>
                        </a:rPr>
                        <a:t>J</a:t>
                      </a:r>
                      <a:endParaRPr lang="en-IN" sz="2800" b="1">
                        <a:effectLst/>
                        <a:latin typeface="Calibri"/>
                        <a:ea typeface="Calibri"/>
                        <a:cs typeface="Shruti"/>
                      </a:endParaRPr>
                    </a:p>
                  </a:txBody>
                  <a:tcPr marL="68578" marR="68578" marT="0" marB="0"/>
                </a:tc>
                <a:tc>
                  <a:txBody>
                    <a:bodyPr/>
                    <a:lstStyle/>
                    <a:p>
                      <a:pPr>
                        <a:lnSpc>
                          <a:spcPct val="107000"/>
                        </a:lnSpc>
                        <a:spcAft>
                          <a:spcPts val="0"/>
                        </a:spcAft>
                      </a:pPr>
                      <a:r>
                        <a:rPr lang="en-US" sz="2800" b="1">
                          <a:effectLst/>
                        </a:rPr>
                        <a:t>C</a:t>
                      </a:r>
                      <a:endParaRPr lang="en-IN" sz="2800" b="1">
                        <a:effectLst/>
                        <a:latin typeface="Calibri"/>
                        <a:ea typeface="Calibri"/>
                        <a:cs typeface="Shruti"/>
                      </a:endParaRPr>
                    </a:p>
                  </a:txBody>
                  <a:tcPr marL="68578" marR="68578" marT="0" marB="0"/>
                </a:tc>
              </a:tr>
              <a:tr h="457200">
                <a:tc>
                  <a:txBody>
                    <a:bodyPr/>
                    <a:lstStyle/>
                    <a:p>
                      <a:pPr>
                        <a:lnSpc>
                          <a:spcPct val="107000"/>
                        </a:lnSpc>
                        <a:spcAft>
                          <a:spcPts val="0"/>
                        </a:spcAft>
                      </a:pPr>
                      <a:r>
                        <a:rPr lang="en-US" sz="2800" b="1" dirty="0" smtClean="0">
                          <a:effectLst/>
                          <a:latin typeface="+mn-lt"/>
                          <a:ea typeface="+mn-ea"/>
                          <a:cs typeface="+mn-cs"/>
                        </a:rPr>
                        <a:t>3</a:t>
                      </a:r>
                      <a:endParaRPr lang="en-IN" sz="2800" b="1" dirty="0">
                        <a:effectLst/>
                        <a:latin typeface="Calibri"/>
                        <a:ea typeface="Calibri"/>
                        <a:cs typeface="Shruti"/>
                      </a:endParaRPr>
                    </a:p>
                  </a:txBody>
                  <a:tcPr marL="68578" marR="68578" marT="0" marB="0"/>
                </a:tc>
                <a:tc>
                  <a:txBody>
                    <a:bodyPr/>
                    <a:lstStyle/>
                    <a:p>
                      <a:pPr>
                        <a:lnSpc>
                          <a:spcPct val="107000"/>
                        </a:lnSpc>
                        <a:spcAft>
                          <a:spcPts val="0"/>
                        </a:spcAft>
                      </a:pPr>
                      <a:r>
                        <a:rPr lang="en-US" sz="2800" b="1" dirty="0">
                          <a:effectLst/>
                        </a:rPr>
                        <a:t>0</a:t>
                      </a:r>
                      <a:endParaRPr lang="en-IN" sz="2800" b="1" dirty="0">
                        <a:effectLst/>
                        <a:latin typeface="Calibri"/>
                        <a:ea typeface="Calibri"/>
                        <a:cs typeface="Shruti"/>
                      </a:endParaRPr>
                    </a:p>
                  </a:txBody>
                  <a:tcPr marL="68578" marR="68578" marT="0" marB="0"/>
                </a:tc>
                <a:tc>
                  <a:txBody>
                    <a:bodyPr/>
                    <a:lstStyle/>
                    <a:p>
                      <a:pPr>
                        <a:lnSpc>
                          <a:spcPct val="107000"/>
                        </a:lnSpc>
                        <a:spcAft>
                          <a:spcPts val="0"/>
                        </a:spcAft>
                      </a:pPr>
                      <a:r>
                        <a:rPr lang="en-US" sz="2800" b="1" dirty="0" smtClean="0">
                          <a:effectLst/>
                          <a:latin typeface="+mn-lt"/>
                          <a:ea typeface="+mn-ea"/>
                          <a:cs typeface="+mn-cs"/>
                        </a:rPr>
                        <a:t>0</a:t>
                      </a:r>
                      <a:endParaRPr lang="en-IN" sz="2800" b="1" dirty="0">
                        <a:effectLst/>
                        <a:latin typeface="Calibri"/>
                        <a:ea typeface="Calibri"/>
                        <a:cs typeface="Shruti"/>
                      </a:endParaRPr>
                    </a:p>
                  </a:txBody>
                  <a:tcPr marL="68578" marR="68578" marT="0" marB="0"/>
                </a:tc>
                <a:tc>
                  <a:txBody>
                    <a:bodyPr/>
                    <a:lstStyle/>
                    <a:p>
                      <a:pPr>
                        <a:lnSpc>
                          <a:spcPct val="107000"/>
                        </a:lnSpc>
                        <a:spcAft>
                          <a:spcPts val="0"/>
                        </a:spcAft>
                      </a:pPr>
                      <a:r>
                        <a:rPr lang="en-US" sz="2800" b="1" dirty="0" smtClean="0">
                          <a:effectLst/>
                          <a:latin typeface="+mn-lt"/>
                          <a:ea typeface="+mn-ea"/>
                          <a:cs typeface="+mn-cs"/>
                        </a:rPr>
                        <a:t>0</a:t>
                      </a:r>
                      <a:endParaRPr lang="en-IN" sz="2800" b="1" dirty="0">
                        <a:effectLst/>
                        <a:latin typeface="Calibri"/>
                        <a:ea typeface="Calibri"/>
                        <a:cs typeface="Shruti"/>
                      </a:endParaRPr>
                    </a:p>
                  </a:txBody>
                  <a:tcPr marL="68578" marR="68578" marT="0" marB="0"/>
                </a:tc>
                <a:tc>
                  <a:txBody>
                    <a:bodyPr/>
                    <a:lstStyle/>
                    <a:p>
                      <a:pPr>
                        <a:lnSpc>
                          <a:spcPct val="107000"/>
                        </a:lnSpc>
                        <a:spcAft>
                          <a:spcPts val="0"/>
                        </a:spcAft>
                      </a:pPr>
                      <a:r>
                        <a:rPr lang="en-US" sz="2800" b="1" dirty="0" smtClean="0">
                          <a:effectLst/>
                          <a:latin typeface="+mn-lt"/>
                          <a:ea typeface="+mn-ea"/>
                          <a:cs typeface="+mn-cs"/>
                        </a:rPr>
                        <a:t>3</a:t>
                      </a:r>
                      <a:endParaRPr lang="en-IN" sz="2800" b="1" dirty="0">
                        <a:effectLst/>
                        <a:latin typeface="Calibri"/>
                        <a:ea typeface="Calibri"/>
                        <a:cs typeface="Shruti"/>
                      </a:endParaRPr>
                    </a:p>
                  </a:txBody>
                  <a:tcPr marL="68578" marR="68578" marT="0" marB="0"/>
                </a:tc>
              </a:tr>
            </a:tbl>
          </a:graphicData>
        </a:graphic>
      </p:graphicFrame>
      <p:sp>
        <p:nvSpPr>
          <p:cNvPr id="4" name="Rectangle 2"/>
          <p:cNvSpPr>
            <a:spLocks noChangeArrowheads="1"/>
          </p:cNvSpPr>
          <p:nvPr/>
        </p:nvSpPr>
        <p:spPr bwMode="auto">
          <a:xfrm>
            <a:off x="128788" y="22148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6" name="Object 5"/>
          <p:cNvGraphicFramePr>
            <a:graphicFrameLocks noChangeAspect="1"/>
          </p:cNvGraphicFramePr>
          <p:nvPr>
            <p:extLst>
              <p:ext uri="{D42A27DB-BD31-4B8C-83A1-F6EECF244321}">
                <p14:modId xmlns:p14="http://schemas.microsoft.com/office/powerpoint/2010/main" val="2756483129"/>
              </p:ext>
            </p:extLst>
          </p:nvPr>
        </p:nvGraphicFramePr>
        <p:xfrm>
          <a:off x="128788" y="225682"/>
          <a:ext cx="2563608" cy="827832"/>
        </p:xfrm>
        <a:graphic>
          <a:graphicData uri="http://schemas.openxmlformats.org/presentationml/2006/ole">
            <mc:AlternateContent xmlns:mc="http://schemas.openxmlformats.org/markup-compatibility/2006">
              <mc:Choice xmlns:v="urn:schemas-microsoft-com:vml" Requires="v">
                <p:oleObj spid="_x0000_s1126" name="Bitmap Image" r:id="rId5" imgW="9809524" imgH="2742857" progId="Paint.Picture">
                  <p:embed/>
                </p:oleObj>
              </mc:Choice>
              <mc:Fallback>
                <p:oleObj name="Bitmap Image" r:id="rId5" imgW="9809524" imgH="2742857" progId="Paint.Picture">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788" y="225682"/>
                        <a:ext cx="2563608" cy="827832"/>
                      </a:xfrm>
                      <a:prstGeom prst="rect">
                        <a:avLst/>
                      </a:prstGeom>
                      <a:solidFill>
                        <a:schemeClr val="accent4">
                          <a:lumMod val="20000"/>
                          <a:lumOff val="80000"/>
                        </a:schemeClr>
                      </a:solidFill>
                    </p:spPr>
                  </p:pic>
                </p:oleObj>
              </mc:Fallback>
            </mc:AlternateContent>
          </a:graphicData>
        </a:graphic>
      </p:graphicFrame>
      <p:pic>
        <p:nvPicPr>
          <p:cNvPr id="1028" name="Picture 4" descr="Principles of Electronic Materials and Devices (IRWIN ELEC&amp;amp;COMPUTER  ENGINERING) : Kasap Prof., Safa O.: Amazon.in: Book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8788" y="2070546"/>
            <a:ext cx="2090537" cy="2587040"/>
          </a:xfrm>
          <a:prstGeom prst="rect">
            <a:avLst/>
          </a:prstGeom>
          <a:noFill/>
          <a:extLst>
            <a:ext uri="{909E8E84-426E-40DD-AFC4-6F175D3DCCD1}">
              <a14:hiddenFill xmlns:a14="http://schemas.microsoft.com/office/drawing/2010/main">
                <a:solidFill>
                  <a:srgbClr val="FFFFFF"/>
                </a:solidFill>
              </a14:hiddenFill>
            </a:ext>
          </a:extLst>
        </p:spPr>
      </p:pic>
      <p:sp>
        <p:nvSpPr>
          <p:cNvPr id="9" name="Subtitle 2"/>
          <p:cNvSpPr txBox="1">
            <a:spLocks/>
          </p:cNvSpPr>
          <p:nvPr/>
        </p:nvSpPr>
        <p:spPr>
          <a:xfrm>
            <a:off x="2692927" y="1976739"/>
            <a:ext cx="6815138" cy="2519372"/>
          </a:xfrm>
          <a:prstGeom prst="rect">
            <a:avLst/>
          </a:prstGeom>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accent1"/>
              </a:buClr>
              <a:buSzPct val="11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buClr>
              <a:buSzPct val="11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buClr>
              <a:buSzPct val="11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buClr>
              <a:buSzPct val="11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9pPr>
          </a:lstStyle>
          <a:p>
            <a:pPr>
              <a:spcBef>
                <a:spcPts val="0"/>
              </a:spcBef>
              <a:spcAft>
                <a:spcPts val="0"/>
              </a:spcAft>
              <a:defRPr/>
            </a:pPr>
            <a:r>
              <a:rPr lang="en-IN" sz="1800" b="1" dirty="0" err="1" smtClean="0">
                <a:solidFill>
                  <a:schemeClr val="tx1">
                    <a:lumMod val="95000"/>
                    <a:lumOff val="5000"/>
                  </a:schemeClr>
                </a:solidFill>
              </a:rPr>
              <a:t>Dr.</a:t>
            </a:r>
            <a:r>
              <a:rPr lang="en-IN" sz="1800" b="1" dirty="0" smtClean="0">
                <a:solidFill>
                  <a:schemeClr val="tx1">
                    <a:lumMod val="95000"/>
                    <a:lumOff val="5000"/>
                  </a:schemeClr>
                </a:solidFill>
              </a:rPr>
              <a:t> M. </a:t>
            </a:r>
            <a:r>
              <a:rPr lang="en-IN" sz="1800" b="1" dirty="0" err="1" smtClean="0">
                <a:solidFill>
                  <a:schemeClr val="tx1">
                    <a:lumMod val="95000"/>
                    <a:lumOff val="5000"/>
                  </a:schemeClr>
                </a:solidFill>
              </a:rPr>
              <a:t>Saranya</a:t>
            </a:r>
            <a:r>
              <a:rPr lang="en-IN" sz="1800" b="1" dirty="0" smtClean="0">
                <a:solidFill>
                  <a:schemeClr val="tx1">
                    <a:lumMod val="95000"/>
                    <a:lumOff val="5000"/>
                  </a:schemeClr>
                </a:solidFill>
              </a:rPr>
              <a:t> Nair</a:t>
            </a:r>
          </a:p>
          <a:p>
            <a:pPr>
              <a:spcBef>
                <a:spcPts val="0"/>
              </a:spcBef>
              <a:spcAft>
                <a:spcPts val="0"/>
              </a:spcAft>
              <a:defRPr/>
            </a:pPr>
            <a:r>
              <a:rPr lang="en-IN" sz="1800" b="1" dirty="0" smtClean="0">
                <a:solidFill>
                  <a:schemeClr val="tx1">
                    <a:lumMod val="95000"/>
                    <a:lumOff val="5000"/>
                  </a:schemeClr>
                </a:solidFill>
              </a:rPr>
              <a:t>School of Electronics Engineering</a:t>
            </a:r>
          </a:p>
          <a:p>
            <a:pPr>
              <a:spcBef>
                <a:spcPts val="0"/>
              </a:spcBef>
              <a:spcAft>
                <a:spcPts val="0"/>
              </a:spcAft>
              <a:defRPr/>
            </a:pPr>
            <a:r>
              <a:rPr lang="en-IN" sz="1800" b="1" dirty="0" smtClean="0">
                <a:solidFill>
                  <a:schemeClr val="tx1">
                    <a:lumMod val="95000"/>
                    <a:lumOff val="5000"/>
                  </a:schemeClr>
                </a:solidFill>
              </a:rPr>
              <a:t>VIT-Chennai Campus</a:t>
            </a:r>
          </a:p>
          <a:p>
            <a:pPr>
              <a:spcBef>
                <a:spcPts val="0"/>
              </a:spcBef>
              <a:spcAft>
                <a:spcPts val="0"/>
              </a:spcAft>
              <a:defRPr/>
            </a:pPr>
            <a:r>
              <a:rPr lang="en-IN" sz="1800" b="1" dirty="0" smtClean="0">
                <a:solidFill>
                  <a:schemeClr val="tx1">
                    <a:lumMod val="95000"/>
                    <a:lumOff val="5000"/>
                  </a:schemeClr>
                </a:solidFill>
              </a:rPr>
              <a:t>E-mail : </a:t>
            </a:r>
            <a:r>
              <a:rPr lang="en-IN" sz="1800" b="1" dirty="0" smtClean="0">
                <a:solidFill>
                  <a:schemeClr val="tx1">
                    <a:lumMod val="95000"/>
                    <a:lumOff val="5000"/>
                  </a:schemeClr>
                </a:solidFill>
                <a:hlinkClick r:id="rId8"/>
              </a:rPr>
              <a:t>saranyanair.m@vit.ac.in</a:t>
            </a:r>
            <a:endParaRPr lang="en-IN" sz="1800" b="1" dirty="0" smtClean="0">
              <a:solidFill>
                <a:schemeClr val="tx1">
                  <a:lumMod val="95000"/>
                  <a:lumOff val="5000"/>
                </a:schemeClr>
              </a:solidFill>
            </a:endParaRPr>
          </a:p>
          <a:p>
            <a:pPr>
              <a:spcBef>
                <a:spcPts val="0"/>
              </a:spcBef>
              <a:spcAft>
                <a:spcPts val="0"/>
              </a:spcAft>
              <a:defRPr/>
            </a:pPr>
            <a:endParaRPr lang="en-IN" sz="1800" b="1" dirty="0">
              <a:solidFill>
                <a:schemeClr val="tx1">
                  <a:lumMod val="95000"/>
                  <a:lumOff val="5000"/>
                </a:schemeClr>
              </a:solidFill>
            </a:endParaRPr>
          </a:p>
          <a:p>
            <a:pPr>
              <a:spcBef>
                <a:spcPts val="0"/>
              </a:spcBef>
              <a:spcAft>
                <a:spcPts val="0"/>
              </a:spcAft>
              <a:defRPr/>
            </a:pPr>
            <a:endParaRPr lang="en-IN" sz="1800" b="1" dirty="0" smtClean="0">
              <a:solidFill>
                <a:schemeClr val="tx1">
                  <a:lumMod val="95000"/>
                  <a:lumOff val="5000"/>
                </a:schemeClr>
              </a:solidFill>
            </a:endParaRPr>
          </a:p>
          <a:p>
            <a:pPr>
              <a:spcBef>
                <a:spcPts val="0"/>
              </a:spcBef>
              <a:spcAft>
                <a:spcPts val="0"/>
              </a:spcAft>
              <a:defRPr/>
            </a:pPr>
            <a:r>
              <a:rPr lang="en-IN" sz="3100" b="1" dirty="0" smtClean="0">
                <a:solidFill>
                  <a:schemeClr val="tx1">
                    <a:lumMod val="95000"/>
                    <a:lumOff val="5000"/>
                  </a:schemeClr>
                </a:solidFill>
              </a:rPr>
              <a:t>INTRODUCTION &amp; MODULE 1</a:t>
            </a:r>
          </a:p>
          <a:p>
            <a:pPr>
              <a:defRPr/>
            </a:pPr>
            <a:endParaRPr lang="en-IN" sz="3100" dirty="0"/>
          </a:p>
        </p:txBody>
      </p:sp>
      <p:sp>
        <p:nvSpPr>
          <p:cNvPr id="7" name="Footer Placeholder 6"/>
          <p:cNvSpPr>
            <a:spLocks noGrp="1"/>
          </p:cNvSpPr>
          <p:nvPr>
            <p:ph type="ftr" sz="quarter" idx="11"/>
          </p:nvPr>
        </p:nvSpPr>
        <p:spPr>
          <a:xfrm>
            <a:off x="3617470" y="5026696"/>
            <a:ext cx="5214635" cy="279400"/>
          </a:xfrm>
        </p:spPr>
        <p:txBody>
          <a:bodyPr/>
          <a:lstStyle/>
          <a:p>
            <a:pPr algn="ctr"/>
            <a:r>
              <a:rPr lang="en-IN" dirty="0" smtClean="0"/>
              <a:t>ELECTRONIC MATERIALS AND DEVICES       DR.M.SARANYA NAIR </a:t>
            </a:r>
            <a:endParaRPr lang="en-IN" dirty="0"/>
          </a:p>
        </p:txBody>
      </p:sp>
    </p:spTree>
    <p:extLst>
      <p:ext uri="{BB962C8B-B14F-4D97-AF65-F5344CB8AC3E}">
        <p14:creationId xmlns:p14="http://schemas.microsoft.com/office/powerpoint/2010/main" val="576061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pic>
        <p:nvPicPr>
          <p:cNvPr id="7170" name="Picture 2" descr="Covalent bonds – where electrons are shared - ppt video online download"/>
          <p:cNvPicPr>
            <a:picLocks noChangeAspect="1" noChangeArrowheads="1"/>
          </p:cNvPicPr>
          <p:nvPr/>
        </p:nvPicPr>
        <p:blipFill rotWithShape="1">
          <a:blip r:embed="rId2">
            <a:extLst>
              <a:ext uri="{28A0092B-C50C-407E-A947-70E740481C1C}">
                <a14:useLocalDpi xmlns:a14="http://schemas.microsoft.com/office/drawing/2010/main" val="0"/>
              </a:ext>
            </a:extLst>
          </a:blip>
          <a:srcRect l="7214" t="10798" r="27543" b="9704"/>
          <a:stretch/>
        </p:blipFill>
        <p:spPr bwMode="auto">
          <a:xfrm>
            <a:off x="0" y="0"/>
            <a:ext cx="593352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lum bright="-20000" contrast="20000"/>
          </a:blip>
          <a:stretch>
            <a:fillRect/>
          </a:stretch>
        </p:blipFill>
        <p:spPr>
          <a:xfrm>
            <a:off x="5933527" y="1"/>
            <a:ext cx="6258471" cy="6858000"/>
          </a:xfrm>
          <a:prstGeom prst="rect">
            <a:avLst/>
          </a:prstGeom>
        </p:spPr>
      </p:pic>
    </p:spTree>
    <p:extLst>
      <p:ext uri="{BB962C8B-B14F-4D97-AF65-F5344CB8AC3E}">
        <p14:creationId xmlns:p14="http://schemas.microsoft.com/office/powerpoint/2010/main" val="3642049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3136" y="595765"/>
            <a:ext cx="7306233" cy="1303867"/>
          </a:xfrm>
        </p:spPr>
        <p:txBody>
          <a:bodyPr>
            <a:noAutofit/>
          </a:bodyPr>
          <a:lstStyle/>
          <a:p>
            <a:r>
              <a:rPr lang="en-IN" sz="3200" b="1" dirty="0"/>
              <a:t>COVALENTLY BONDED </a:t>
            </a:r>
            <a:r>
              <a:rPr lang="en-IN" sz="3200" b="1" dirty="0" smtClean="0"/>
              <a:t>SOLIDS</a:t>
            </a:r>
            <a:endParaRPr lang="en-IN" sz="3200" dirty="0"/>
          </a:p>
        </p:txBody>
      </p:sp>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sp>
        <p:nvSpPr>
          <p:cNvPr id="3" name="Content Placeholder 2"/>
          <p:cNvSpPr>
            <a:spLocks noGrp="1"/>
          </p:cNvSpPr>
          <p:nvPr>
            <p:ph idx="1"/>
          </p:nvPr>
        </p:nvSpPr>
        <p:spPr>
          <a:xfrm>
            <a:off x="1043189" y="2538839"/>
            <a:ext cx="10306129" cy="3430161"/>
          </a:xfrm>
        </p:spPr>
        <p:txBody>
          <a:bodyPr>
            <a:normAutofit/>
          </a:bodyPr>
          <a:lstStyle/>
          <a:p>
            <a:pPr algn="just"/>
            <a:r>
              <a:rPr lang="en-IN" b="1" dirty="0"/>
              <a:t>Two atoms can form a bond with each other by sharing some or all of their </a:t>
            </a:r>
            <a:r>
              <a:rPr lang="en-IN" b="1" dirty="0" smtClean="0"/>
              <a:t>valence electrons </a:t>
            </a:r>
          </a:p>
          <a:p>
            <a:pPr algn="just"/>
            <a:r>
              <a:rPr lang="en-IN" b="1" dirty="0" smtClean="0">
                <a:solidFill>
                  <a:srgbClr val="FF0000"/>
                </a:solidFill>
              </a:rPr>
              <a:t>The covalent </a:t>
            </a:r>
            <a:r>
              <a:rPr lang="en-IN" b="1" dirty="0">
                <a:solidFill>
                  <a:srgbClr val="FF0000"/>
                </a:solidFill>
              </a:rPr>
              <a:t>bond results from the sharing of valence electrons to complete the </a:t>
            </a:r>
            <a:r>
              <a:rPr lang="en-IN" b="1" dirty="0" smtClean="0">
                <a:solidFill>
                  <a:srgbClr val="FF0000"/>
                </a:solidFill>
              </a:rPr>
              <a:t>subshells of </a:t>
            </a:r>
            <a:r>
              <a:rPr lang="en-IN" b="1" dirty="0">
                <a:solidFill>
                  <a:srgbClr val="FF0000"/>
                </a:solidFill>
              </a:rPr>
              <a:t>each atom.</a:t>
            </a:r>
          </a:p>
        </p:txBody>
      </p:sp>
    </p:spTree>
    <p:extLst>
      <p:ext uri="{BB962C8B-B14F-4D97-AF65-F5344CB8AC3E}">
        <p14:creationId xmlns:p14="http://schemas.microsoft.com/office/powerpoint/2010/main" val="21847922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2306" y="3144413"/>
            <a:ext cx="10365871" cy="3469172"/>
          </a:xfrm>
        </p:spPr>
        <p:txBody>
          <a:bodyPr>
            <a:noAutofit/>
          </a:bodyPr>
          <a:lstStyle/>
          <a:p>
            <a:pPr algn="just"/>
            <a:r>
              <a:rPr lang="en-IN" b="1" dirty="0"/>
              <a:t>Each </a:t>
            </a:r>
            <a:r>
              <a:rPr lang="en-IN" b="1" dirty="0" err="1"/>
              <a:t>neighboring</a:t>
            </a:r>
            <a:r>
              <a:rPr lang="en-IN" b="1" dirty="0"/>
              <a:t> C atom can share electrons with other C </a:t>
            </a:r>
            <a:r>
              <a:rPr lang="en-IN" b="1" dirty="0" smtClean="0"/>
              <a:t>atoms. E.g., diamond </a:t>
            </a:r>
            <a:r>
              <a:rPr lang="en-IN" b="1" dirty="0"/>
              <a:t>crystal, in which all the carbon atoms are covalently bonded </a:t>
            </a:r>
            <a:r>
              <a:rPr lang="en-IN" b="1" dirty="0" smtClean="0"/>
              <a:t>to each other </a:t>
            </a:r>
          </a:p>
          <a:p>
            <a:pPr algn="just"/>
            <a:r>
              <a:rPr lang="en-IN" b="1" dirty="0" smtClean="0"/>
              <a:t>The </a:t>
            </a:r>
            <a:r>
              <a:rPr lang="en-IN" b="1" dirty="0">
                <a:solidFill>
                  <a:srgbClr val="FF0000"/>
                </a:solidFill>
              </a:rPr>
              <a:t>coordination number </a:t>
            </a:r>
            <a:r>
              <a:rPr lang="en-IN" b="1" dirty="0"/>
              <a:t>(CN) is the </a:t>
            </a:r>
            <a:r>
              <a:rPr lang="en-IN" b="1" dirty="0" smtClean="0"/>
              <a:t>number of </a:t>
            </a:r>
            <a:r>
              <a:rPr lang="en-IN" b="1" dirty="0"/>
              <a:t>nearest </a:t>
            </a:r>
            <a:r>
              <a:rPr lang="en-IN" b="1" dirty="0" smtClean="0"/>
              <a:t>neighbours </a:t>
            </a:r>
            <a:r>
              <a:rPr lang="en-IN" b="1" dirty="0"/>
              <a:t>for a given atom in the solid. </a:t>
            </a:r>
            <a:r>
              <a:rPr lang="en-IN" b="1" dirty="0" smtClean="0"/>
              <a:t>The coordination </a:t>
            </a:r>
            <a:r>
              <a:rPr lang="en-IN" b="1" dirty="0"/>
              <a:t>number for a carbon atom in the diamond crystal structure is </a:t>
            </a:r>
            <a:r>
              <a:rPr lang="en-IN" b="1" dirty="0" smtClean="0"/>
              <a:t>4.</a:t>
            </a:r>
          </a:p>
        </p:txBody>
      </p:sp>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sp>
        <p:nvSpPr>
          <p:cNvPr id="6" name="Title 1"/>
          <p:cNvSpPr>
            <a:spLocks noGrp="1"/>
          </p:cNvSpPr>
          <p:nvPr>
            <p:ph type="title"/>
          </p:nvPr>
        </p:nvSpPr>
        <p:spPr>
          <a:xfrm>
            <a:off x="5975594" y="705163"/>
            <a:ext cx="5251414" cy="1303867"/>
          </a:xfrm>
        </p:spPr>
        <p:txBody>
          <a:bodyPr>
            <a:noAutofit/>
          </a:bodyPr>
          <a:lstStyle/>
          <a:p>
            <a:r>
              <a:rPr lang="en-IN" sz="2400" b="1" dirty="0">
                <a:solidFill>
                  <a:srgbClr val="FF0000"/>
                </a:solidFill>
              </a:rPr>
              <a:t>COVALENTLY BONDED </a:t>
            </a:r>
            <a:r>
              <a:rPr lang="en-IN" sz="2400" b="1" dirty="0" smtClean="0">
                <a:solidFill>
                  <a:srgbClr val="FF0000"/>
                </a:solidFill>
              </a:rPr>
              <a:t>SOLIDS  DIAMOND</a:t>
            </a:r>
            <a:r>
              <a:rPr lang="en-IN" sz="2400" b="1" dirty="0">
                <a:solidFill>
                  <a:srgbClr val="FF0000"/>
                </a:solidFill>
              </a:rPr>
              <a:t/>
            </a:r>
            <a:br>
              <a:rPr lang="en-IN" sz="2400" b="1" dirty="0">
                <a:solidFill>
                  <a:srgbClr val="FF0000"/>
                </a:solidFill>
              </a:rPr>
            </a:br>
            <a:endParaRPr lang="en-IN" sz="2400" dirty="0">
              <a:solidFill>
                <a:srgbClr val="FF0000"/>
              </a:solidFill>
            </a:endParaRPr>
          </a:p>
        </p:txBody>
      </p:sp>
      <p:pic>
        <p:nvPicPr>
          <p:cNvPr id="11266" name="Picture 2" descr="2.2 Bonding and Lattices – Physical Geology – 2nd Edi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577" y="162561"/>
            <a:ext cx="5808372" cy="2981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62323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9884" y="2779228"/>
            <a:ext cx="10365871" cy="3469172"/>
          </a:xfrm>
        </p:spPr>
        <p:txBody>
          <a:bodyPr>
            <a:noAutofit/>
          </a:bodyPr>
          <a:lstStyle/>
          <a:p>
            <a:pPr algn="just"/>
            <a:r>
              <a:rPr lang="en-IN" b="1" dirty="0" smtClean="0"/>
              <a:t>Due </a:t>
            </a:r>
            <a:r>
              <a:rPr lang="en-IN" b="1" dirty="0"/>
              <a:t>to the strong </a:t>
            </a:r>
            <a:r>
              <a:rPr lang="en-IN" b="1" dirty="0" err="1"/>
              <a:t>Coulombic</a:t>
            </a:r>
            <a:r>
              <a:rPr lang="en-IN" b="1" dirty="0"/>
              <a:t> attraction between the shared electrons and </a:t>
            </a:r>
            <a:r>
              <a:rPr lang="en-IN" b="1" dirty="0" smtClean="0"/>
              <a:t>the positive </a:t>
            </a:r>
            <a:r>
              <a:rPr lang="en-IN" b="1" dirty="0"/>
              <a:t>nuclei, the covalent </a:t>
            </a:r>
            <a:r>
              <a:rPr lang="en-IN" b="1" dirty="0">
                <a:solidFill>
                  <a:srgbClr val="FF0000"/>
                </a:solidFill>
              </a:rPr>
              <a:t>bond energy is usually the highest</a:t>
            </a:r>
            <a:r>
              <a:rPr lang="en-IN" b="1" dirty="0"/>
              <a:t> for all bond types</a:t>
            </a:r>
            <a:r>
              <a:rPr lang="en-IN" b="1" dirty="0" smtClean="0"/>
              <a:t>, </a:t>
            </a:r>
            <a:r>
              <a:rPr lang="en-IN" b="1" dirty="0">
                <a:solidFill>
                  <a:srgbClr val="FF0000"/>
                </a:solidFill>
              </a:rPr>
              <a:t>leading to very high melting temperatures and very hard </a:t>
            </a:r>
            <a:r>
              <a:rPr lang="en-IN" b="1" dirty="0" smtClean="0">
                <a:solidFill>
                  <a:srgbClr val="FF0000"/>
                </a:solidFill>
              </a:rPr>
              <a:t>solids. </a:t>
            </a:r>
            <a:endParaRPr lang="en-IN" b="1" dirty="0"/>
          </a:p>
          <a:p>
            <a:pPr algn="just"/>
            <a:r>
              <a:rPr lang="en-IN" b="1" dirty="0"/>
              <a:t>Covalently bonded solids are also </a:t>
            </a:r>
            <a:r>
              <a:rPr lang="en-IN" b="1" dirty="0">
                <a:solidFill>
                  <a:srgbClr val="FF0000"/>
                </a:solidFill>
              </a:rPr>
              <a:t>insoluble in nearly all solvents</a:t>
            </a:r>
            <a:r>
              <a:rPr lang="en-IN" b="1" dirty="0"/>
              <a:t>. </a:t>
            </a:r>
            <a:r>
              <a:rPr lang="en-IN" b="1" dirty="0" smtClean="0"/>
              <a:t>The strength </a:t>
            </a:r>
            <a:r>
              <a:rPr lang="en-IN" b="1" dirty="0"/>
              <a:t>of the covalent bond also make these materials </a:t>
            </a:r>
            <a:r>
              <a:rPr lang="en-IN" b="1" dirty="0" err="1">
                <a:solidFill>
                  <a:srgbClr val="FF0000"/>
                </a:solidFill>
              </a:rPr>
              <a:t>nonductile</a:t>
            </a:r>
            <a:r>
              <a:rPr lang="en-IN" b="1" dirty="0"/>
              <a:t> (</a:t>
            </a:r>
            <a:r>
              <a:rPr lang="en-IN" b="1" dirty="0" smtClean="0"/>
              <a:t>or </a:t>
            </a:r>
            <a:r>
              <a:rPr lang="en-IN" b="1" dirty="0" err="1" smtClean="0"/>
              <a:t>nonmalleable</a:t>
            </a:r>
            <a:r>
              <a:rPr lang="en-IN" b="1" dirty="0"/>
              <a:t>). </a:t>
            </a:r>
            <a:endParaRPr lang="en-IN" b="1" dirty="0" smtClean="0"/>
          </a:p>
        </p:txBody>
      </p:sp>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sp>
        <p:nvSpPr>
          <p:cNvPr id="6" name="Title 1"/>
          <p:cNvSpPr>
            <a:spLocks noGrp="1"/>
          </p:cNvSpPr>
          <p:nvPr>
            <p:ph type="title"/>
          </p:nvPr>
        </p:nvSpPr>
        <p:spPr>
          <a:xfrm>
            <a:off x="618187" y="738949"/>
            <a:ext cx="5251414" cy="1303867"/>
          </a:xfrm>
        </p:spPr>
        <p:txBody>
          <a:bodyPr>
            <a:noAutofit/>
          </a:bodyPr>
          <a:lstStyle/>
          <a:p>
            <a:r>
              <a:rPr lang="en-IN" sz="3200" b="1" dirty="0"/>
              <a:t>COVALENTLY BONDED </a:t>
            </a:r>
            <a:r>
              <a:rPr lang="en-IN" sz="3200" b="1" dirty="0" smtClean="0"/>
              <a:t>SOLIDS : DIAMOND</a:t>
            </a:r>
            <a:r>
              <a:rPr lang="en-IN" sz="3200" b="1" dirty="0"/>
              <a:t/>
            </a:r>
            <a:br>
              <a:rPr lang="en-IN" sz="3200" b="1" dirty="0"/>
            </a:br>
            <a:endParaRPr lang="en-IN" sz="3200" dirty="0"/>
          </a:p>
        </p:txBody>
      </p:sp>
      <p:pic>
        <p:nvPicPr>
          <p:cNvPr id="11268" name="Picture 4" descr="Intermolecular Interaction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72819" y="57030"/>
            <a:ext cx="5994685" cy="2610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8271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3974" y="2779228"/>
            <a:ext cx="10365871" cy="3469172"/>
          </a:xfrm>
        </p:spPr>
        <p:txBody>
          <a:bodyPr>
            <a:noAutofit/>
          </a:bodyPr>
          <a:lstStyle/>
          <a:p>
            <a:pPr algn="just"/>
            <a:r>
              <a:rPr lang="en-IN" b="1" dirty="0" smtClean="0">
                <a:solidFill>
                  <a:srgbClr val="FF0000"/>
                </a:solidFill>
              </a:rPr>
              <a:t>Further</a:t>
            </a:r>
            <a:r>
              <a:rPr lang="en-IN" b="1" dirty="0">
                <a:solidFill>
                  <a:srgbClr val="FF0000"/>
                </a:solidFill>
              </a:rPr>
              <a:t>, since </a:t>
            </a:r>
            <a:r>
              <a:rPr lang="en-IN" b="1" dirty="0" smtClean="0">
                <a:solidFill>
                  <a:srgbClr val="FF0000"/>
                </a:solidFill>
              </a:rPr>
              <a:t>all the </a:t>
            </a:r>
            <a:r>
              <a:rPr lang="en-IN" b="1" dirty="0">
                <a:solidFill>
                  <a:srgbClr val="FF0000"/>
                </a:solidFill>
              </a:rPr>
              <a:t>valence electrons are locked in the bonds between the atoms, these electrons </a:t>
            </a:r>
            <a:r>
              <a:rPr lang="en-IN" b="1" dirty="0" smtClean="0">
                <a:solidFill>
                  <a:srgbClr val="FF0000"/>
                </a:solidFill>
              </a:rPr>
              <a:t>are not </a:t>
            </a:r>
            <a:r>
              <a:rPr lang="en-IN" b="1" dirty="0">
                <a:solidFill>
                  <a:srgbClr val="FF0000"/>
                </a:solidFill>
              </a:rPr>
              <a:t>free to drift in the crystal when an electric field is applied. Consequently, </a:t>
            </a:r>
            <a:r>
              <a:rPr lang="en-IN" b="1" dirty="0" smtClean="0">
                <a:solidFill>
                  <a:srgbClr val="FF0000"/>
                </a:solidFill>
              </a:rPr>
              <a:t>the electrical </a:t>
            </a:r>
            <a:r>
              <a:rPr lang="en-IN" b="1" dirty="0">
                <a:solidFill>
                  <a:srgbClr val="FF0000"/>
                </a:solidFill>
              </a:rPr>
              <a:t>conductivity of such materials is very poor.</a:t>
            </a:r>
          </a:p>
        </p:txBody>
      </p:sp>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sp>
        <p:nvSpPr>
          <p:cNvPr id="6" name="Title 1"/>
          <p:cNvSpPr>
            <a:spLocks noGrp="1"/>
          </p:cNvSpPr>
          <p:nvPr>
            <p:ph type="title"/>
          </p:nvPr>
        </p:nvSpPr>
        <p:spPr>
          <a:xfrm>
            <a:off x="3670480" y="713191"/>
            <a:ext cx="5251414" cy="1303867"/>
          </a:xfrm>
        </p:spPr>
        <p:txBody>
          <a:bodyPr>
            <a:noAutofit/>
          </a:bodyPr>
          <a:lstStyle/>
          <a:p>
            <a:r>
              <a:rPr lang="en-IN" sz="3200" b="1" dirty="0"/>
              <a:t>COVALENTLY BONDED </a:t>
            </a:r>
            <a:r>
              <a:rPr lang="en-IN" sz="3200" b="1" dirty="0" smtClean="0"/>
              <a:t>SOLIDS : DIAMOND</a:t>
            </a:r>
            <a:r>
              <a:rPr lang="en-IN" sz="3200" b="1" dirty="0"/>
              <a:t/>
            </a:r>
            <a:br>
              <a:rPr lang="en-IN" sz="3200" b="1" dirty="0"/>
            </a:br>
            <a:endParaRPr lang="en-IN" sz="3200" dirty="0"/>
          </a:p>
        </p:txBody>
      </p:sp>
    </p:spTree>
    <p:extLst>
      <p:ext uri="{BB962C8B-B14F-4D97-AF65-F5344CB8AC3E}">
        <p14:creationId xmlns:p14="http://schemas.microsoft.com/office/powerpoint/2010/main" val="8028980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7351" y="3911897"/>
            <a:ext cx="7658127" cy="3326029"/>
          </a:xfrm>
        </p:spPr>
        <p:txBody>
          <a:bodyPr>
            <a:normAutofit/>
          </a:bodyPr>
          <a:lstStyle/>
          <a:p>
            <a:pPr algn="just"/>
            <a:r>
              <a:rPr lang="en-IN" dirty="0">
                <a:solidFill>
                  <a:srgbClr val="FF0000"/>
                </a:solidFill>
              </a:rPr>
              <a:t>Metal atoms have only a few valence electrons, which are not very difficult </a:t>
            </a:r>
            <a:r>
              <a:rPr lang="en-IN" dirty="0" smtClean="0">
                <a:solidFill>
                  <a:srgbClr val="FF0000"/>
                </a:solidFill>
              </a:rPr>
              <a:t>to remove.</a:t>
            </a:r>
          </a:p>
          <a:p>
            <a:pPr algn="just"/>
            <a:r>
              <a:rPr lang="en-IN" dirty="0" smtClean="0">
                <a:solidFill>
                  <a:srgbClr val="FF0000"/>
                </a:solidFill>
              </a:rPr>
              <a:t>When </a:t>
            </a:r>
            <a:r>
              <a:rPr lang="en-IN" dirty="0">
                <a:solidFill>
                  <a:srgbClr val="FF0000"/>
                </a:solidFill>
              </a:rPr>
              <a:t>many metal atoms are brought together to form a solid, these </a:t>
            </a:r>
            <a:r>
              <a:rPr lang="en-IN" dirty="0" smtClean="0">
                <a:solidFill>
                  <a:srgbClr val="FF0000"/>
                </a:solidFill>
              </a:rPr>
              <a:t>valence electrons </a:t>
            </a:r>
            <a:r>
              <a:rPr lang="en-IN" dirty="0">
                <a:solidFill>
                  <a:srgbClr val="FF0000"/>
                </a:solidFill>
              </a:rPr>
              <a:t>are lost from individual atoms and become collectively shared by all </a:t>
            </a:r>
            <a:r>
              <a:rPr lang="en-IN" dirty="0" smtClean="0">
                <a:solidFill>
                  <a:srgbClr val="FF0000"/>
                </a:solidFill>
              </a:rPr>
              <a:t>the ions</a:t>
            </a:r>
            <a:r>
              <a:rPr lang="en-IN" dirty="0">
                <a:solidFill>
                  <a:srgbClr val="FF0000"/>
                </a:solidFill>
              </a:rPr>
              <a:t>. </a:t>
            </a:r>
            <a:endParaRPr lang="en-IN" dirty="0" smtClean="0">
              <a:solidFill>
                <a:srgbClr val="FF0000"/>
              </a:solidFill>
            </a:endParaRPr>
          </a:p>
        </p:txBody>
      </p:sp>
      <p:sp>
        <p:nvSpPr>
          <p:cNvPr id="4" name="Footer Placeholder 3"/>
          <p:cNvSpPr>
            <a:spLocks noGrp="1"/>
          </p:cNvSpPr>
          <p:nvPr>
            <p:ph type="ftr" sz="quarter" idx="11"/>
          </p:nvPr>
        </p:nvSpPr>
        <p:spPr/>
        <p:txBody>
          <a:bodyPr/>
          <a:lstStyle/>
          <a:p>
            <a:r>
              <a:rPr lang="en-IN" smtClean="0"/>
              <a:t>ELECTRONIC MATERIALS AND DEVICES       DR.M.SARANYA NAIR </a:t>
            </a:r>
            <a:endParaRPr lang="en-IN" dirty="0"/>
          </a:p>
        </p:txBody>
      </p:sp>
      <p:sp>
        <p:nvSpPr>
          <p:cNvPr id="5" name="Title 1"/>
          <p:cNvSpPr txBox="1">
            <a:spLocks/>
          </p:cNvSpPr>
          <p:nvPr/>
        </p:nvSpPr>
        <p:spPr>
          <a:xfrm>
            <a:off x="2213271" y="798987"/>
            <a:ext cx="7306233" cy="1303867"/>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3200" b="1" dirty="0" smtClean="0"/>
              <a:t>METALLIC BONDED SOLIDS COPPER</a:t>
            </a:r>
            <a:br>
              <a:rPr lang="en-IN" sz="3200" b="1" dirty="0" smtClean="0"/>
            </a:br>
            <a:endParaRPr lang="en-IN" sz="3200" dirty="0"/>
          </a:p>
        </p:txBody>
      </p:sp>
      <p:sp>
        <p:nvSpPr>
          <p:cNvPr id="2" name="AutoShape 2" descr="What are metallic bonds? What are some examples and how are they used? -  Quor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8" descr="Ionic and Metallic Bonding - Assignment Poin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10" descr="Ionic and Metallic Bonding - Assignment Poin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351" y="1660110"/>
            <a:ext cx="4503572" cy="2251787"/>
          </a:xfrm>
          <a:prstGeom prst="rect">
            <a:avLst/>
          </a:prstGeom>
        </p:spPr>
      </p:pic>
      <p:sp>
        <p:nvSpPr>
          <p:cNvPr id="12" name="AutoShape 14" descr="Metallic Bond — Formation &amp; Compounds - Expii"/>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3" name="AutoShape 16" descr="Metallic Bond — Formation &amp; Compounds - Expii"/>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68" name="Picture 20" descr="Metallic Bond: Definition, Examples, and Diagram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01301" y="1388833"/>
            <a:ext cx="3453324" cy="454112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5845763" y="1952387"/>
            <a:ext cx="2100501" cy="1944432"/>
          </a:xfrm>
          <a:prstGeom prst="rect">
            <a:avLst/>
          </a:prstGeom>
        </p:spPr>
      </p:pic>
    </p:spTree>
    <p:extLst>
      <p:ext uri="{BB962C8B-B14F-4D97-AF65-F5344CB8AC3E}">
        <p14:creationId xmlns:p14="http://schemas.microsoft.com/office/powerpoint/2010/main" val="15479084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5175" y="4159865"/>
            <a:ext cx="10666209" cy="3326029"/>
          </a:xfrm>
        </p:spPr>
        <p:txBody>
          <a:bodyPr>
            <a:normAutofit/>
          </a:bodyPr>
          <a:lstStyle/>
          <a:p>
            <a:pPr algn="just"/>
            <a:r>
              <a:rPr lang="en-IN" dirty="0" smtClean="0"/>
              <a:t>The </a:t>
            </a:r>
            <a:r>
              <a:rPr lang="en-IN" dirty="0"/>
              <a:t>valence electrons therefore become </a:t>
            </a:r>
            <a:r>
              <a:rPr lang="en-IN" b="1" dirty="0"/>
              <a:t>delocalized </a:t>
            </a:r>
            <a:r>
              <a:rPr lang="en-IN" dirty="0"/>
              <a:t>and form an </a:t>
            </a:r>
            <a:r>
              <a:rPr lang="en-IN" b="1" dirty="0"/>
              <a:t>electron </a:t>
            </a:r>
            <a:r>
              <a:rPr lang="en-IN" b="1" dirty="0" smtClean="0"/>
              <a:t>gas </a:t>
            </a:r>
            <a:r>
              <a:rPr lang="en-IN" dirty="0" smtClean="0"/>
              <a:t>or </a:t>
            </a:r>
            <a:r>
              <a:rPr lang="en-IN" b="1" dirty="0"/>
              <a:t>electron cloud, </a:t>
            </a:r>
            <a:r>
              <a:rPr lang="en-IN" dirty="0"/>
              <a:t>permeating the space between the </a:t>
            </a:r>
            <a:r>
              <a:rPr lang="en-IN" dirty="0" smtClean="0"/>
              <a:t>ions. </a:t>
            </a:r>
          </a:p>
          <a:p>
            <a:pPr algn="just"/>
            <a:r>
              <a:rPr lang="en-IN" dirty="0" smtClean="0"/>
              <a:t>Thus</a:t>
            </a:r>
            <a:r>
              <a:rPr lang="en-IN" dirty="0"/>
              <a:t>, the bonding in a metal is essentially due </a:t>
            </a:r>
            <a:r>
              <a:rPr lang="en-IN" dirty="0" smtClean="0"/>
              <a:t>to the </a:t>
            </a:r>
            <a:r>
              <a:rPr lang="en-IN" dirty="0"/>
              <a:t>attraction between the stationary metal ions and the freely wandering </a:t>
            </a:r>
            <a:r>
              <a:rPr lang="en-IN" dirty="0" smtClean="0"/>
              <a:t>electrons between </a:t>
            </a:r>
            <a:r>
              <a:rPr lang="en-IN" dirty="0"/>
              <a:t>the ions.</a:t>
            </a:r>
          </a:p>
        </p:txBody>
      </p:sp>
      <p:sp>
        <p:nvSpPr>
          <p:cNvPr id="4" name="Footer Placeholder 3"/>
          <p:cNvSpPr>
            <a:spLocks noGrp="1"/>
          </p:cNvSpPr>
          <p:nvPr>
            <p:ph type="ftr" sz="quarter" idx="11"/>
          </p:nvPr>
        </p:nvSpPr>
        <p:spPr/>
        <p:txBody>
          <a:bodyPr/>
          <a:lstStyle/>
          <a:p>
            <a:r>
              <a:rPr lang="en-IN" smtClean="0"/>
              <a:t>ELECTRONIC MATERIALS AND DEVICES       DR.M.SARANYA NAIR </a:t>
            </a:r>
            <a:endParaRPr lang="en-IN" dirty="0"/>
          </a:p>
        </p:txBody>
      </p:sp>
      <p:sp>
        <p:nvSpPr>
          <p:cNvPr id="5" name="Title 1"/>
          <p:cNvSpPr txBox="1">
            <a:spLocks/>
          </p:cNvSpPr>
          <p:nvPr/>
        </p:nvSpPr>
        <p:spPr>
          <a:xfrm>
            <a:off x="2213271" y="798987"/>
            <a:ext cx="7306233" cy="1303867"/>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3200" b="1" dirty="0" smtClean="0"/>
              <a:t>METALLIC BONDED SOLIDS COPPER</a:t>
            </a:r>
            <a:br>
              <a:rPr lang="en-IN" sz="3200" b="1" dirty="0" smtClean="0"/>
            </a:br>
            <a:endParaRPr lang="en-IN" sz="3200" dirty="0"/>
          </a:p>
        </p:txBody>
      </p:sp>
      <p:sp>
        <p:nvSpPr>
          <p:cNvPr id="2" name="AutoShape 2" descr="What are metallic bonds? What are some examples and how are they used? -  Quor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8" descr="Ionic and Metallic Bonding - Assignment Poin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10" descr="Ionic and Metallic Bonding - Assignment Poin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0083" y="1654829"/>
            <a:ext cx="4703292" cy="2351647"/>
          </a:xfrm>
          <a:prstGeom prst="rect">
            <a:avLst/>
          </a:prstGeom>
        </p:spPr>
      </p:pic>
      <p:sp>
        <p:nvSpPr>
          <p:cNvPr id="12" name="AutoShape 14" descr="Metallic Bond — Formation &amp; Compounds - Expii"/>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3" name="AutoShape 16" descr="Metallic Bond — Formation &amp; Compounds - Expii"/>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66" name="Picture 18" descr="Metallic Bonding Definition and Properti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37463" y="1336628"/>
            <a:ext cx="4086097" cy="2724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425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sp>
        <p:nvSpPr>
          <p:cNvPr id="5" name="Title 1"/>
          <p:cNvSpPr txBox="1">
            <a:spLocks/>
          </p:cNvSpPr>
          <p:nvPr/>
        </p:nvSpPr>
        <p:spPr>
          <a:xfrm>
            <a:off x="2213271" y="798987"/>
            <a:ext cx="7306233" cy="1303867"/>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3200" b="1" dirty="0" smtClean="0"/>
              <a:t>METALLIC BONDED SOLIDS COPPER</a:t>
            </a:r>
            <a:br>
              <a:rPr lang="en-IN" sz="3200" b="1" dirty="0" smtClean="0"/>
            </a:br>
            <a:endParaRPr lang="en-IN" sz="3200" dirty="0"/>
          </a:p>
        </p:txBody>
      </p:sp>
      <p:sp>
        <p:nvSpPr>
          <p:cNvPr id="6" name="Rectangle 5"/>
          <p:cNvSpPr/>
          <p:nvPr/>
        </p:nvSpPr>
        <p:spPr>
          <a:xfrm>
            <a:off x="845714" y="1859575"/>
            <a:ext cx="8864956" cy="3416320"/>
          </a:xfrm>
          <a:prstGeom prst="rect">
            <a:avLst/>
          </a:prstGeom>
        </p:spPr>
        <p:txBody>
          <a:bodyPr wrap="square">
            <a:spAutoFit/>
          </a:bodyPr>
          <a:lstStyle/>
          <a:p>
            <a:pPr marL="342900" indent="-342900" algn="just">
              <a:buFont typeface="Arial" panose="020B0604020202020204" pitchFamily="34" charset="0"/>
              <a:buChar char="•"/>
            </a:pPr>
            <a:r>
              <a:rPr lang="en-IN" sz="2400" dirty="0" smtClean="0"/>
              <a:t>The metal </a:t>
            </a:r>
            <a:r>
              <a:rPr lang="en-IN" sz="2400" dirty="0"/>
              <a:t>ions try to get as close as possible, which leads to </a:t>
            </a:r>
            <a:r>
              <a:rPr lang="en-IN" sz="2400" b="1" dirty="0" smtClean="0"/>
              <a:t>close-packed crystal </a:t>
            </a:r>
            <a:r>
              <a:rPr lang="en-IN" sz="2400" dirty="0"/>
              <a:t>structures with </a:t>
            </a:r>
            <a:r>
              <a:rPr lang="en-IN" sz="2400" dirty="0">
                <a:solidFill>
                  <a:srgbClr val="FF0000"/>
                </a:solidFill>
              </a:rPr>
              <a:t>high coordination numbers</a:t>
            </a:r>
            <a:r>
              <a:rPr lang="en-IN" sz="2400" dirty="0"/>
              <a:t>, compared to covalently </a:t>
            </a:r>
            <a:r>
              <a:rPr lang="en-IN" sz="2400" dirty="0" smtClean="0"/>
              <a:t>bonded solids. </a:t>
            </a:r>
          </a:p>
          <a:p>
            <a:pPr marL="342900" indent="-342900" algn="just">
              <a:buFont typeface="Arial" panose="020B0604020202020204" pitchFamily="34" charset="0"/>
              <a:buChar char="•"/>
            </a:pPr>
            <a:r>
              <a:rPr lang="en-IN" sz="2400" dirty="0" smtClean="0"/>
              <a:t>Cu</a:t>
            </a:r>
            <a:r>
              <a:rPr lang="en-IN" sz="2400" dirty="0"/>
              <a:t>+ ions are packed as </a:t>
            </a:r>
            <a:r>
              <a:rPr lang="en-IN" sz="2400" dirty="0" smtClean="0"/>
              <a:t>closely as </a:t>
            </a:r>
            <a:r>
              <a:rPr lang="en-IN" sz="2400" dirty="0"/>
              <a:t>possible by the gluing effect of the electrons between the ions, forming a </a:t>
            </a:r>
            <a:r>
              <a:rPr lang="en-IN" sz="2400" dirty="0" smtClean="0"/>
              <a:t>crystal structure </a:t>
            </a:r>
            <a:r>
              <a:rPr lang="en-IN" sz="2400" dirty="0"/>
              <a:t>called the </a:t>
            </a:r>
            <a:r>
              <a:rPr lang="en-IN" sz="2400" dirty="0" smtClean="0">
                <a:solidFill>
                  <a:srgbClr val="FF0000"/>
                </a:solidFill>
              </a:rPr>
              <a:t>F</a:t>
            </a:r>
            <a:r>
              <a:rPr lang="en-IN" sz="2400" b="1" dirty="0" smtClean="0">
                <a:solidFill>
                  <a:srgbClr val="FF0000"/>
                </a:solidFill>
              </a:rPr>
              <a:t>ace-</a:t>
            </a:r>
            <a:r>
              <a:rPr lang="en-IN" sz="2400" b="1" dirty="0" err="1" smtClean="0">
                <a:solidFill>
                  <a:srgbClr val="FF0000"/>
                </a:solidFill>
              </a:rPr>
              <a:t>Centered</a:t>
            </a:r>
            <a:r>
              <a:rPr lang="en-IN" sz="2400" b="1" dirty="0">
                <a:solidFill>
                  <a:srgbClr val="FF0000"/>
                </a:solidFill>
              </a:rPr>
              <a:t> </a:t>
            </a:r>
            <a:r>
              <a:rPr lang="en-IN" sz="2400" b="1" dirty="0" smtClean="0">
                <a:solidFill>
                  <a:srgbClr val="FF0000"/>
                </a:solidFill>
              </a:rPr>
              <a:t>Cubic </a:t>
            </a:r>
            <a:r>
              <a:rPr lang="en-IN" sz="2400" b="1" dirty="0">
                <a:solidFill>
                  <a:srgbClr val="FF0000"/>
                </a:solidFill>
              </a:rPr>
              <a:t>(FCC</a:t>
            </a:r>
            <a:r>
              <a:rPr lang="en-IN" sz="2400" b="1" dirty="0" smtClean="0">
                <a:solidFill>
                  <a:srgbClr val="FF0000"/>
                </a:solidFill>
              </a:rPr>
              <a:t>) structure</a:t>
            </a:r>
            <a:r>
              <a:rPr lang="en-IN" sz="2400" b="1" dirty="0" smtClean="0"/>
              <a:t>. </a:t>
            </a:r>
          </a:p>
          <a:p>
            <a:pPr marL="342900" indent="-342900" algn="just">
              <a:buFont typeface="Arial" panose="020B0604020202020204" pitchFamily="34" charset="0"/>
              <a:buChar char="•"/>
            </a:pPr>
            <a:r>
              <a:rPr lang="en-IN" sz="2400" dirty="0" smtClean="0"/>
              <a:t>The </a:t>
            </a:r>
            <a:r>
              <a:rPr lang="en-IN" sz="2400" dirty="0"/>
              <a:t>FCC crystal structure, </a:t>
            </a:r>
            <a:r>
              <a:rPr lang="en-IN" sz="2400" dirty="0" smtClean="0"/>
              <a:t>has </a:t>
            </a:r>
            <a:r>
              <a:rPr lang="en-IN" sz="2400" dirty="0"/>
              <a:t>Cu+ ions at the corners of a cube and a Cu+ </a:t>
            </a:r>
            <a:r>
              <a:rPr lang="en-IN" sz="2400" dirty="0" smtClean="0"/>
              <a:t>at the </a:t>
            </a:r>
            <a:r>
              <a:rPr lang="en-IN" sz="2400" dirty="0" err="1"/>
              <a:t>center</a:t>
            </a:r>
            <a:r>
              <a:rPr lang="en-IN" sz="2400" dirty="0"/>
              <a:t> of each </a:t>
            </a:r>
            <a:r>
              <a:rPr lang="en-IN" sz="2400" dirty="0" smtClean="0"/>
              <a:t>cube-face.</a:t>
            </a:r>
          </a:p>
          <a:p>
            <a:pPr marL="342900" indent="-342900" algn="just">
              <a:buFont typeface="Arial" panose="020B0604020202020204" pitchFamily="34" charset="0"/>
              <a:buChar char="•"/>
            </a:pPr>
            <a:endParaRPr lang="en-IN" sz="2400" dirty="0"/>
          </a:p>
        </p:txBody>
      </p:sp>
      <p:pic>
        <p:nvPicPr>
          <p:cNvPr id="5122" name="Picture 2" descr="These PowerPoint color diagrams can only be used by instructors if the 3rd  Edition has been adopted for his/her course. Permission is given to  individuals. - ppt download"/>
          <p:cNvPicPr>
            <a:picLocks noChangeAspect="1" noChangeArrowheads="1"/>
          </p:cNvPicPr>
          <p:nvPr/>
        </p:nvPicPr>
        <p:blipFill rotWithShape="1">
          <a:blip r:embed="rId2">
            <a:extLst>
              <a:ext uri="{28A0092B-C50C-407E-A947-70E740481C1C}">
                <a14:useLocalDpi xmlns:a14="http://schemas.microsoft.com/office/drawing/2010/main" val="0"/>
              </a:ext>
            </a:extLst>
          </a:blip>
          <a:srcRect l="33370" r="31419" b="25723"/>
          <a:stretch/>
        </p:blipFill>
        <p:spPr bwMode="auto">
          <a:xfrm>
            <a:off x="9710670" y="107353"/>
            <a:ext cx="2365420" cy="374234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opper - Strength - Hardness - Elasticity - Crystal Structur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833726" y="3989393"/>
            <a:ext cx="2119307" cy="2119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59850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sp>
        <p:nvSpPr>
          <p:cNvPr id="5" name="Title 1"/>
          <p:cNvSpPr txBox="1">
            <a:spLocks/>
          </p:cNvSpPr>
          <p:nvPr/>
        </p:nvSpPr>
        <p:spPr>
          <a:xfrm>
            <a:off x="2213271" y="798987"/>
            <a:ext cx="7306233" cy="1303867"/>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3200" b="1" dirty="0" smtClean="0"/>
              <a:t>METALLIC BONDED SOLIDS COPPER</a:t>
            </a:r>
            <a:br>
              <a:rPr lang="en-IN" sz="3200" b="1" dirty="0" smtClean="0"/>
            </a:br>
            <a:endParaRPr lang="en-IN" sz="3200" dirty="0"/>
          </a:p>
        </p:txBody>
      </p:sp>
      <p:sp>
        <p:nvSpPr>
          <p:cNvPr id="6" name="Rectangle 5"/>
          <p:cNvSpPr/>
          <p:nvPr/>
        </p:nvSpPr>
        <p:spPr>
          <a:xfrm>
            <a:off x="845714" y="1859575"/>
            <a:ext cx="8864956" cy="3046988"/>
          </a:xfrm>
          <a:prstGeom prst="rect">
            <a:avLst/>
          </a:prstGeom>
        </p:spPr>
        <p:txBody>
          <a:bodyPr wrap="square">
            <a:spAutoFit/>
          </a:bodyPr>
          <a:lstStyle/>
          <a:p>
            <a:pPr marL="342900" indent="-342900" algn="just">
              <a:buFont typeface="Arial" panose="020B0604020202020204" pitchFamily="34" charset="0"/>
              <a:buChar char="•"/>
            </a:pPr>
            <a:r>
              <a:rPr lang="en-IN" sz="2400" dirty="0" smtClean="0"/>
              <a:t>Under </a:t>
            </a:r>
            <a:r>
              <a:rPr lang="en-IN" sz="2400" dirty="0"/>
              <a:t>an applied force, metal ions are able to move with respect to each </a:t>
            </a:r>
            <a:r>
              <a:rPr lang="en-IN" sz="2400" dirty="0" smtClean="0"/>
              <a:t>other. Thus</a:t>
            </a:r>
            <a:r>
              <a:rPr lang="en-IN" sz="2400" dirty="0"/>
              <a:t>, metals tend to be </a:t>
            </a:r>
            <a:r>
              <a:rPr lang="en-IN" sz="2400" dirty="0">
                <a:solidFill>
                  <a:srgbClr val="FF0000"/>
                </a:solidFill>
              </a:rPr>
              <a:t>ductile</a:t>
            </a:r>
            <a:r>
              <a:rPr lang="en-IN" sz="2400" dirty="0" smtClean="0"/>
              <a:t>.</a:t>
            </a:r>
          </a:p>
          <a:p>
            <a:pPr marL="342900" indent="-342900" algn="just">
              <a:buFont typeface="Arial" panose="020B0604020202020204" pitchFamily="34" charset="0"/>
              <a:buChar char="•"/>
            </a:pPr>
            <a:r>
              <a:rPr lang="en-IN" sz="2400" dirty="0" smtClean="0"/>
              <a:t>The </a:t>
            </a:r>
            <a:r>
              <a:rPr lang="en-IN" sz="2400" dirty="0"/>
              <a:t>“free” valence electrons in the electron gas can respond readily to an applied electric field and drift along the force of the field, which is the reason for the </a:t>
            </a:r>
            <a:r>
              <a:rPr lang="en-IN" sz="2400" dirty="0">
                <a:solidFill>
                  <a:srgbClr val="FF0000"/>
                </a:solidFill>
              </a:rPr>
              <a:t>high electrical conductivity </a:t>
            </a:r>
            <a:r>
              <a:rPr lang="en-IN" sz="2400" dirty="0"/>
              <a:t>of metals. </a:t>
            </a:r>
            <a:endParaRPr lang="en-IN" sz="2400" dirty="0" smtClean="0"/>
          </a:p>
          <a:p>
            <a:pPr marL="342900" indent="-342900" algn="just">
              <a:buFont typeface="Arial" panose="020B0604020202020204" pitchFamily="34" charset="0"/>
              <a:buChar char="•"/>
            </a:pPr>
            <a:r>
              <a:rPr lang="en-IN" sz="2400" dirty="0" smtClean="0"/>
              <a:t>Metals typically</a:t>
            </a:r>
            <a:r>
              <a:rPr lang="en-IN" sz="2400" dirty="0"/>
              <a:t>, also </a:t>
            </a:r>
            <a:r>
              <a:rPr lang="en-IN" sz="2400" dirty="0">
                <a:solidFill>
                  <a:srgbClr val="FF0000"/>
                </a:solidFill>
              </a:rPr>
              <a:t>have good thermal conductivities</a:t>
            </a:r>
            <a:r>
              <a:rPr lang="en-IN" sz="2400" dirty="0"/>
              <a:t>; that is, they easily conduct heat.</a:t>
            </a:r>
          </a:p>
          <a:p>
            <a:pPr marL="342900" indent="-342900" algn="just">
              <a:buFont typeface="Arial" panose="020B0604020202020204" pitchFamily="34" charset="0"/>
              <a:buChar char="•"/>
            </a:pPr>
            <a:endParaRPr lang="en-IN" sz="2400" dirty="0"/>
          </a:p>
        </p:txBody>
      </p:sp>
      <p:pic>
        <p:nvPicPr>
          <p:cNvPr id="5122" name="Picture 2" descr="These PowerPoint color diagrams can only be used by instructors if the 3rd  Edition has been adopted for his/her course. Permission is given to  individuals. - ppt download"/>
          <p:cNvPicPr>
            <a:picLocks noChangeAspect="1" noChangeArrowheads="1"/>
          </p:cNvPicPr>
          <p:nvPr/>
        </p:nvPicPr>
        <p:blipFill rotWithShape="1">
          <a:blip r:embed="rId2">
            <a:extLst>
              <a:ext uri="{28A0092B-C50C-407E-A947-70E740481C1C}">
                <a14:useLocalDpi xmlns:a14="http://schemas.microsoft.com/office/drawing/2010/main" val="0"/>
              </a:ext>
            </a:extLst>
          </a:blip>
          <a:srcRect l="33370" r="31419" b="25723"/>
          <a:stretch/>
        </p:blipFill>
        <p:spPr bwMode="auto">
          <a:xfrm>
            <a:off x="9710670" y="107353"/>
            <a:ext cx="2365420" cy="374234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opper - Strength - Hardness - Elasticity - Crystal Structur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833726" y="3989393"/>
            <a:ext cx="2119307" cy="2119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422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IN" dirty="0" smtClean="0"/>
              <a:t>ELECTRONIC MATERIALS AND DEVICES       DR.M.SARANYA NAIR </a:t>
            </a:r>
            <a:endParaRPr lang="en-IN" dirty="0"/>
          </a:p>
        </p:txBody>
      </p:sp>
      <p:sp>
        <p:nvSpPr>
          <p:cNvPr id="5" name="Title 1"/>
          <p:cNvSpPr txBox="1">
            <a:spLocks/>
          </p:cNvSpPr>
          <p:nvPr/>
        </p:nvSpPr>
        <p:spPr>
          <a:xfrm>
            <a:off x="805624" y="798987"/>
            <a:ext cx="7655795" cy="617689"/>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3200" b="1" dirty="0"/>
              <a:t>IONICALLY </a:t>
            </a:r>
            <a:r>
              <a:rPr lang="en-IN" sz="3200" b="1" dirty="0" smtClean="0"/>
              <a:t>BONDED SOLIDS</a:t>
            </a:r>
            <a:r>
              <a:rPr lang="en-IN" sz="3200" b="1" dirty="0"/>
              <a:t>: </a:t>
            </a:r>
            <a:r>
              <a:rPr lang="en-IN" sz="3200" b="1" dirty="0" smtClean="0"/>
              <a:t>SALT </a:t>
            </a:r>
            <a:endParaRPr lang="en-IN" sz="3200" dirty="0"/>
          </a:p>
        </p:txBody>
      </p:sp>
      <p:sp>
        <p:nvSpPr>
          <p:cNvPr id="2" name="Rectangle 1"/>
          <p:cNvSpPr/>
          <p:nvPr/>
        </p:nvSpPr>
        <p:spPr>
          <a:xfrm>
            <a:off x="715472" y="1638060"/>
            <a:ext cx="8247985" cy="4093428"/>
          </a:xfrm>
          <a:prstGeom prst="rect">
            <a:avLst/>
          </a:prstGeom>
        </p:spPr>
        <p:txBody>
          <a:bodyPr wrap="square">
            <a:spAutoFit/>
          </a:bodyPr>
          <a:lstStyle/>
          <a:p>
            <a:pPr marL="285750" indent="-285750" algn="just">
              <a:buFont typeface="Arial" panose="020B0604020202020204" pitchFamily="34" charset="0"/>
              <a:buChar char="•"/>
            </a:pPr>
            <a:r>
              <a:rPr lang="en-IN" sz="2000" b="1" dirty="0" err="1"/>
              <a:t>NaCl</a:t>
            </a:r>
            <a:r>
              <a:rPr lang="en-IN" sz="2000" b="1" dirty="0"/>
              <a:t>, is a classic example of a solid in which the atoms </a:t>
            </a:r>
            <a:r>
              <a:rPr lang="en-IN" sz="2000" b="1" dirty="0" smtClean="0"/>
              <a:t>are held </a:t>
            </a:r>
            <a:r>
              <a:rPr lang="en-IN" sz="2000" b="1" dirty="0"/>
              <a:t>together by ionic bonding. </a:t>
            </a:r>
            <a:endParaRPr lang="en-IN" sz="2000" b="1" dirty="0" smtClean="0"/>
          </a:p>
          <a:p>
            <a:pPr marL="285750" indent="-285750" algn="just">
              <a:buFont typeface="Arial" panose="020B0604020202020204" pitchFamily="34" charset="0"/>
              <a:buChar char="•"/>
            </a:pPr>
            <a:endParaRPr lang="en-IN" sz="2000" b="1" dirty="0" smtClean="0"/>
          </a:p>
          <a:p>
            <a:pPr marL="285750" indent="-285750" algn="just">
              <a:buFont typeface="Arial" panose="020B0604020202020204" pitchFamily="34" charset="0"/>
              <a:buChar char="•"/>
            </a:pPr>
            <a:r>
              <a:rPr lang="en-IN" sz="2000" b="1" dirty="0" smtClean="0">
                <a:solidFill>
                  <a:srgbClr val="FF0000"/>
                </a:solidFill>
              </a:rPr>
              <a:t>Ionic </a:t>
            </a:r>
            <a:r>
              <a:rPr lang="en-IN" sz="2000" b="1" dirty="0">
                <a:solidFill>
                  <a:srgbClr val="FF0000"/>
                </a:solidFill>
              </a:rPr>
              <a:t>bonding is frequently found in materials </a:t>
            </a:r>
            <a:r>
              <a:rPr lang="en-IN" sz="2000" b="1" dirty="0" smtClean="0">
                <a:solidFill>
                  <a:srgbClr val="FF0000"/>
                </a:solidFill>
              </a:rPr>
              <a:t>that normally </a:t>
            </a:r>
            <a:r>
              <a:rPr lang="en-IN" sz="2000" b="1" dirty="0">
                <a:solidFill>
                  <a:srgbClr val="FF0000"/>
                </a:solidFill>
              </a:rPr>
              <a:t>have a metal and a </a:t>
            </a:r>
            <a:r>
              <a:rPr lang="en-IN" sz="2000" b="1" dirty="0" smtClean="0">
                <a:solidFill>
                  <a:srgbClr val="FF0000"/>
                </a:solidFill>
              </a:rPr>
              <a:t>non-metal </a:t>
            </a:r>
            <a:r>
              <a:rPr lang="en-IN" sz="2000" b="1" dirty="0">
                <a:solidFill>
                  <a:srgbClr val="FF0000"/>
                </a:solidFill>
              </a:rPr>
              <a:t>as the constituent elements. </a:t>
            </a:r>
            <a:r>
              <a:rPr lang="en-IN" sz="2000" b="1" dirty="0"/>
              <a:t>Sodium (Na) </a:t>
            </a:r>
            <a:r>
              <a:rPr lang="en-IN" sz="2000" b="1" dirty="0" smtClean="0"/>
              <a:t>is a </a:t>
            </a:r>
            <a:r>
              <a:rPr lang="en-IN" sz="2000" b="1" dirty="0"/>
              <a:t>metal with only one valence electron that can easily be removed to </a:t>
            </a:r>
            <a:r>
              <a:rPr lang="en-IN" sz="2000" b="1" dirty="0" smtClean="0"/>
              <a:t>form an </a:t>
            </a:r>
            <a:r>
              <a:rPr lang="en-IN" sz="2000" b="1" dirty="0"/>
              <a:t>Na+ ion with complete subshells. </a:t>
            </a:r>
            <a:endParaRPr lang="en-IN" sz="2000" b="1" dirty="0" smtClean="0"/>
          </a:p>
          <a:p>
            <a:pPr marL="285750" indent="-285750" algn="just">
              <a:buFont typeface="Arial" panose="020B0604020202020204" pitchFamily="34" charset="0"/>
              <a:buChar char="•"/>
            </a:pPr>
            <a:endParaRPr lang="en-IN" sz="2000" b="1" dirty="0" smtClean="0"/>
          </a:p>
          <a:p>
            <a:pPr marL="285750" indent="-285750" algn="just">
              <a:buFont typeface="Arial" panose="020B0604020202020204" pitchFamily="34" charset="0"/>
              <a:buChar char="•"/>
            </a:pPr>
            <a:r>
              <a:rPr lang="en-IN" sz="2000" b="1" dirty="0" smtClean="0"/>
              <a:t>Chlorine </a:t>
            </a:r>
            <a:r>
              <a:rPr lang="en-IN" sz="2000" b="1" dirty="0"/>
              <a:t>has five electrons in its 3</a:t>
            </a:r>
            <a:r>
              <a:rPr lang="en-IN" sz="2000" b="1" i="1" dirty="0"/>
              <a:t>p </a:t>
            </a:r>
            <a:r>
              <a:rPr lang="en-IN" sz="2000" b="1" dirty="0"/>
              <a:t>subshell and </a:t>
            </a:r>
            <a:r>
              <a:rPr lang="en-IN" sz="2000" b="1" dirty="0" smtClean="0"/>
              <a:t>can readily </a:t>
            </a:r>
            <a:r>
              <a:rPr lang="en-IN" sz="2000" b="1" dirty="0"/>
              <a:t>accept one more electron to close this subshell. By taking the electron </a:t>
            </a:r>
            <a:r>
              <a:rPr lang="en-IN" sz="2000" b="1" dirty="0" smtClean="0"/>
              <a:t>given up </a:t>
            </a:r>
            <a:r>
              <a:rPr lang="en-IN" sz="2000" b="1" dirty="0"/>
              <a:t>by the Na atom, the Cl atom becomes negatively </a:t>
            </a:r>
            <a:r>
              <a:rPr lang="en-IN" sz="2000" b="1" dirty="0" smtClean="0"/>
              <a:t>charged. </a:t>
            </a:r>
          </a:p>
          <a:p>
            <a:pPr marL="285750" indent="-285750" algn="just">
              <a:buFont typeface="Arial" panose="020B0604020202020204" pitchFamily="34" charset="0"/>
              <a:buChar char="•"/>
            </a:pPr>
            <a:endParaRPr lang="en-IN" sz="2000" b="1" dirty="0" smtClean="0"/>
          </a:p>
          <a:p>
            <a:pPr marL="285750" indent="-285750" algn="just">
              <a:buFont typeface="Arial" panose="020B0604020202020204" pitchFamily="34" charset="0"/>
              <a:buChar char="•"/>
            </a:pPr>
            <a:r>
              <a:rPr lang="en-IN" sz="2000" b="1" dirty="0" smtClean="0"/>
              <a:t>As a result of the </a:t>
            </a:r>
            <a:r>
              <a:rPr lang="en-IN" sz="2000" b="1" dirty="0" err="1" smtClean="0"/>
              <a:t>Coulombic</a:t>
            </a:r>
            <a:r>
              <a:rPr lang="en-IN" sz="2000" b="1" dirty="0" smtClean="0"/>
              <a:t> force, the two ions pull each other. </a:t>
            </a:r>
            <a:endParaRPr lang="en-IN" sz="2000" b="1" dirty="0"/>
          </a:p>
        </p:txBody>
      </p:sp>
      <p:pic>
        <p:nvPicPr>
          <p:cNvPr id="2050" name="Picture 2" descr="Ionic Bond High Resolution Stock Photography and Images - Alamy"/>
          <p:cNvPicPr>
            <a:picLocks noChangeAspect="1" noChangeArrowheads="1"/>
          </p:cNvPicPr>
          <p:nvPr/>
        </p:nvPicPr>
        <p:blipFill rotWithShape="1">
          <a:blip r:embed="rId2">
            <a:extLst>
              <a:ext uri="{28A0092B-C50C-407E-A947-70E740481C1C}">
                <a14:useLocalDpi xmlns:a14="http://schemas.microsoft.com/office/drawing/2010/main" val="0"/>
              </a:ext>
            </a:extLst>
          </a:blip>
          <a:srcRect l="47677" t="12476" b="11500"/>
          <a:stretch/>
        </p:blipFill>
        <p:spPr bwMode="auto">
          <a:xfrm>
            <a:off x="8963457" y="798986"/>
            <a:ext cx="3228543" cy="5170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38262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INTRODUCTION </a:t>
            </a:r>
            <a:endParaRPr lang="en-IN" dirty="0"/>
          </a:p>
        </p:txBody>
      </p:sp>
      <p:sp>
        <p:nvSpPr>
          <p:cNvPr id="3" name="Content Placeholder 2"/>
          <p:cNvSpPr>
            <a:spLocks noGrp="1"/>
          </p:cNvSpPr>
          <p:nvPr>
            <p:ph idx="1"/>
          </p:nvPr>
        </p:nvSpPr>
        <p:spPr>
          <a:xfrm>
            <a:off x="1295400" y="2556932"/>
            <a:ext cx="10115281" cy="3318936"/>
          </a:xfrm>
        </p:spPr>
        <p:txBody>
          <a:bodyPr>
            <a:normAutofit/>
          </a:bodyPr>
          <a:lstStyle/>
          <a:p>
            <a:pPr marL="0" indent="0" algn="ctr">
              <a:buNone/>
            </a:pPr>
            <a:r>
              <a:rPr lang="en-IN" sz="3200" b="1" dirty="0">
                <a:solidFill>
                  <a:srgbClr val="FF0000"/>
                </a:solidFill>
              </a:rPr>
              <a:t>Understanding the basic building blocks of </a:t>
            </a:r>
            <a:r>
              <a:rPr lang="en-IN" sz="3200" b="1" dirty="0" smtClean="0">
                <a:solidFill>
                  <a:srgbClr val="FF0000"/>
                </a:solidFill>
              </a:rPr>
              <a:t>matter</a:t>
            </a:r>
            <a:endParaRPr lang="en-IN" sz="3200" dirty="0" smtClean="0"/>
          </a:p>
        </p:txBody>
      </p:sp>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spTree>
    <p:extLst>
      <p:ext uri="{BB962C8B-B14F-4D97-AF65-F5344CB8AC3E}">
        <p14:creationId xmlns:p14="http://schemas.microsoft.com/office/powerpoint/2010/main" val="14382865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sp>
        <p:nvSpPr>
          <p:cNvPr id="5" name="Rectangle 4"/>
          <p:cNvSpPr/>
          <p:nvPr/>
        </p:nvSpPr>
        <p:spPr>
          <a:xfrm>
            <a:off x="897228" y="641977"/>
            <a:ext cx="6868734" cy="5632311"/>
          </a:xfrm>
          <a:prstGeom prst="rect">
            <a:avLst/>
          </a:prstGeom>
        </p:spPr>
        <p:txBody>
          <a:bodyPr wrap="square">
            <a:spAutoFit/>
          </a:bodyPr>
          <a:lstStyle/>
          <a:p>
            <a:pPr marL="285750" indent="-285750">
              <a:buFont typeface="Arial" panose="020B0604020202020204" pitchFamily="34" charset="0"/>
              <a:buChar char="•"/>
            </a:pPr>
            <a:r>
              <a:rPr lang="en-IN" sz="2000" b="1" dirty="0"/>
              <a:t>When many Na and Cl atoms are ionized and brought together, the </a:t>
            </a:r>
            <a:r>
              <a:rPr lang="en-IN" sz="2000" b="1" dirty="0" smtClean="0"/>
              <a:t>resulting collection </a:t>
            </a:r>
            <a:r>
              <a:rPr lang="en-IN" sz="2000" b="1" dirty="0"/>
              <a:t>of ions is held together by the </a:t>
            </a:r>
            <a:r>
              <a:rPr lang="en-IN" sz="2000" b="1" dirty="0" err="1"/>
              <a:t>Coulombic</a:t>
            </a:r>
            <a:r>
              <a:rPr lang="en-IN" sz="2000" b="1" dirty="0"/>
              <a:t> attraction between the Na+ </a:t>
            </a:r>
            <a:r>
              <a:rPr lang="en-IN" sz="2000" b="1" dirty="0" smtClean="0"/>
              <a:t>and Cl</a:t>
            </a:r>
            <a:r>
              <a:rPr lang="en-IN" sz="2000" b="1" dirty="0"/>
              <a:t>− ions. </a:t>
            </a:r>
            <a:endParaRPr lang="en-IN" sz="2000" b="1" dirty="0" smtClean="0"/>
          </a:p>
          <a:p>
            <a:pPr marL="285750" indent="-285750">
              <a:buFont typeface="Arial" panose="020B0604020202020204" pitchFamily="34" charset="0"/>
              <a:buChar char="•"/>
            </a:pPr>
            <a:endParaRPr lang="en-IN" sz="2000" b="1" dirty="0" smtClean="0"/>
          </a:p>
          <a:p>
            <a:pPr marL="285750" indent="-285750">
              <a:buFont typeface="Arial" panose="020B0604020202020204" pitchFamily="34" charset="0"/>
              <a:buChar char="•"/>
            </a:pPr>
            <a:r>
              <a:rPr lang="en-IN" sz="2000" b="1" dirty="0" smtClean="0"/>
              <a:t>There </a:t>
            </a:r>
            <a:r>
              <a:rPr lang="en-IN" sz="2000" b="1" dirty="0"/>
              <a:t>are also repulsive </a:t>
            </a:r>
            <a:r>
              <a:rPr lang="en-IN" sz="2000" b="1" dirty="0" err="1"/>
              <a:t>Coulombic</a:t>
            </a:r>
            <a:r>
              <a:rPr lang="en-IN" sz="2000" b="1" dirty="0"/>
              <a:t> forces </a:t>
            </a:r>
            <a:r>
              <a:rPr lang="en-IN" sz="2000" b="1" dirty="0" smtClean="0"/>
              <a:t>between the </a:t>
            </a:r>
            <a:r>
              <a:rPr lang="en-IN" sz="2000" b="1" dirty="0"/>
              <a:t>Na+ ions themselves and between the Cl− ions themselves. For the solid to </a:t>
            </a:r>
            <a:r>
              <a:rPr lang="en-IN" sz="2000" b="1" dirty="0" smtClean="0"/>
              <a:t>be stable</a:t>
            </a:r>
            <a:r>
              <a:rPr lang="en-IN" sz="2000" b="1" dirty="0"/>
              <a:t>, each Na+ ion must therefore have Cl− ions as nearest </a:t>
            </a:r>
            <a:r>
              <a:rPr lang="en-IN" sz="2000" b="1" dirty="0" err="1"/>
              <a:t>neighbors</a:t>
            </a:r>
            <a:r>
              <a:rPr lang="en-IN" sz="2000" b="1" dirty="0"/>
              <a:t> and vice </a:t>
            </a:r>
            <a:r>
              <a:rPr lang="en-IN" sz="2000" b="1" dirty="0" smtClean="0"/>
              <a:t>versa so </a:t>
            </a:r>
            <a:r>
              <a:rPr lang="en-IN" sz="2000" b="1" dirty="0"/>
              <a:t>that like-ions are not close to each other</a:t>
            </a:r>
            <a:r>
              <a:rPr lang="en-IN" sz="2000" b="1" dirty="0" smtClean="0"/>
              <a:t>.</a:t>
            </a:r>
          </a:p>
          <a:p>
            <a:pPr marL="285750" indent="-285750">
              <a:buFont typeface="Arial" panose="020B0604020202020204" pitchFamily="34" charset="0"/>
              <a:buChar char="•"/>
            </a:pPr>
            <a:endParaRPr lang="en-IN" sz="2000" b="1" dirty="0"/>
          </a:p>
          <a:p>
            <a:pPr marL="285750" indent="-285750">
              <a:buFont typeface="Arial" panose="020B0604020202020204" pitchFamily="34" charset="0"/>
              <a:buChar char="•"/>
            </a:pPr>
            <a:r>
              <a:rPr lang="en-IN" sz="2000" b="1" dirty="0" smtClean="0"/>
              <a:t>Ionization energy of Na is 5.14 eV</a:t>
            </a:r>
            <a:endParaRPr lang="en-IN" sz="2000" b="1" dirty="0"/>
          </a:p>
          <a:p>
            <a:pPr marL="285750" indent="-285750">
              <a:buFont typeface="Arial" panose="020B0604020202020204" pitchFamily="34" charset="0"/>
              <a:buChar char="•"/>
            </a:pPr>
            <a:endParaRPr lang="en-IN" sz="2000" b="1" dirty="0" smtClean="0"/>
          </a:p>
          <a:p>
            <a:pPr marL="285750" indent="-285750">
              <a:buFont typeface="Arial" panose="020B0604020202020204" pitchFamily="34" charset="0"/>
              <a:buChar char="•"/>
            </a:pPr>
            <a:r>
              <a:rPr lang="en-IN" sz="2000" b="1" dirty="0" smtClean="0"/>
              <a:t>Initially</a:t>
            </a:r>
            <a:r>
              <a:rPr lang="en-IN" sz="2000" b="1" dirty="0"/>
              <a:t>, about </a:t>
            </a:r>
            <a:r>
              <a:rPr lang="en-IN" sz="2000" b="1" dirty="0" smtClean="0"/>
              <a:t>5.1 </a:t>
            </a:r>
            <a:r>
              <a:rPr lang="en-IN" sz="2000" b="1" dirty="0"/>
              <a:t>eV is required to transfer the electron from the </a:t>
            </a:r>
            <a:r>
              <a:rPr lang="en-IN" sz="2000" b="1" dirty="0" smtClean="0"/>
              <a:t>Na </a:t>
            </a:r>
            <a:r>
              <a:rPr lang="en-IN" sz="2000" b="1" dirty="0"/>
              <a:t>to Cl </a:t>
            </a:r>
            <a:r>
              <a:rPr lang="en-IN" sz="2000" b="1" dirty="0" smtClean="0"/>
              <a:t>atom and </a:t>
            </a:r>
            <a:r>
              <a:rPr lang="en-IN" sz="2000" b="1" dirty="0"/>
              <a:t>thereby form Na+ and Cl− ions. </a:t>
            </a:r>
            <a:endParaRPr lang="en-IN" sz="2000" b="1" dirty="0" smtClean="0"/>
          </a:p>
          <a:p>
            <a:endParaRPr lang="en-IN" sz="2000" b="1" dirty="0" smtClean="0"/>
          </a:p>
          <a:p>
            <a:pPr marL="285750" indent="-285750">
              <a:buFont typeface="Arial" panose="020B0604020202020204" pitchFamily="34" charset="0"/>
              <a:buChar char="•"/>
            </a:pPr>
            <a:endParaRPr lang="en-IN" sz="2000" b="1" dirty="0"/>
          </a:p>
          <a:p>
            <a:pPr marL="285750" indent="-285750">
              <a:buFont typeface="Arial" panose="020B0604020202020204" pitchFamily="34" charset="0"/>
              <a:buChar char="•"/>
            </a:pPr>
            <a:endParaRPr lang="en-IN" sz="2000" b="1" dirty="0"/>
          </a:p>
        </p:txBody>
      </p:sp>
      <p:pic>
        <p:nvPicPr>
          <p:cNvPr id="3074" name="Picture 2" descr="Ionic Bonding in a Solid Sodium Chloride Crystal Stock Vector -  Illustration of electron, crystalline: 187126301"/>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1863"/>
          <a:stretch/>
        </p:blipFill>
        <p:spPr bwMode="auto">
          <a:xfrm>
            <a:off x="7765962" y="1087991"/>
            <a:ext cx="4426038" cy="4740281"/>
          </a:xfrm>
          <a:prstGeom prst="rect">
            <a:avLst/>
          </a:prstGeom>
          <a:noFill/>
          <a:ln>
            <a:solidFill>
              <a:srgbClr val="00B0F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5325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sp>
        <p:nvSpPr>
          <p:cNvPr id="5" name="Rectangle 4"/>
          <p:cNvSpPr/>
          <p:nvPr/>
        </p:nvSpPr>
        <p:spPr>
          <a:xfrm>
            <a:off x="1033670" y="778639"/>
            <a:ext cx="10217426" cy="4708981"/>
          </a:xfrm>
          <a:prstGeom prst="rect">
            <a:avLst/>
          </a:prstGeom>
        </p:spPr>
        <p:txBody>
          <a:bodyPr wrap="square">
            <a:spAutoFit/>
          </a:bodyPr>
          <a:lstStyle/>
          <a:p>
            <a:pPr marL="285750" indent="-285750">
              <a:buFont typeface="Arial" panose="020B0604020202020204" pitchFamily="34" charset="0"/>
              <a:buChar char="•"/>
            </a:pPr>
            <a:endParaRPr lang="en-IN" sz="2000" b="1" dirty="0"/>
          </a:p>
          <a:p>
            <a:pPr marL="285750" indent="-285750">
              <a:buFont typeface="Arial" panose="020B0604020202020204" pitchFamily="34" charset="0"/>
              <a:buChar char="•"/>
            </a:pPr>
            <a:r>
              <a:rPr lang="en-IN" sz="2000" b="1" dirty="0" smtClean="0"/>
              <a:t>The </a:t>
            </a:r>
            <a:r>
              <a:rPr lang="en-IN" sz="2000" b="1" dirty="0"/>
              <a:t>energy with respect to two isolated Na+ and Cl− </a:t>
            </a:r>
            <a:r>
              <a:rPr lang="en-IN" sz="2000" b="1" dirty="0" smtClean="0"/>
              <a:t>ions </a:t>
            </a:r>
            <a:r>
              <a:rPr lang="en-IN" sz="2000" b="1" dirty="0"/>
              <a:t>to break up a </a:t>
            </a:r>
            <a:r>
              <a:rPr lang="en-IN" sz="2000" b="1" dirty="0" err="1"/>
              <a:t>NaCl</a:t>
            </a:r>
            <a:r>
              <a:rPr lang="en-IN" sz="2000" b="1" dirty="0"/>
              <a:t> crystal into isolated Na+ and Cl− ions, which represents the ionic cohesive </a:t>
            </a:r>
            <a:r>
              <a:rPr lang="en-IN" sz="2000" b="1" dirty="0" smtClean="0"/>
              <a:t>energy is 7.84 eV.</a:t>
            </a:r>
            <a:endParaRPr lang="en-IN" sz="2000" b="1" dirty="0"/>
          </a:p>
          <a:p>
            <a:pPr marL="285750" indent="-285750">
              <a:buFont typeface="Arial" panose="020B0604020202020204" pitchFamily="34" charset="0"/>
              <a:buChar char="•"/>
            </a:pPr>
            <a:endParaRPr lang="en-IN" sz="2000" b="1" dirty="0"/>
          </a:p>
          <a:p>
            <a:pPr marL="285750" indent="-285750">
              <a:buFont typeface="Arial" panose="020B0604020202020204" pitchFamily="34" charset="0"/>
              <a:buChar char="•"/>
            </a:pPr>
            <a:r>
              <a:rPr lang="en-IN" sz="2000" b="1" dirty="0" smtClean="0">
                <a:solidFill>
                  <a:srgbClr val="FF0000"/>
                </a:solidFill>
              </a:rPr>
              <a:t>To </a:t>
            </a:r>
            <a:r>
              <a:rPr lang="en-IN" sz="2000" b="1" dirty="0">
                <a:solidFill>
                  <a:srgbClr val="FF0000"/>
                </a:solidFill>
              </a:rPr>
              <a:t>take </a:t>
            </a:r>
            <a:r>
              <a:rPr lang="en-IN" sz="2000" b="1" dirty="0" smtClean="0">
                <a:solidFill>
                  <a:srgbClr val="FF0000"/>
                </a:solidFill>
              </a:rPr>
              <a:t>the crystal </a:t>
            </a:r>
            <a:r>
              <a:rPr lang="en-IN" sz="2000" b="1" dirty="0">
                <a:solidFill>
                  <a:srgbClr val="FF0000"/>
                </a:solidFill>
              </a:rPr>
              <a:t>apart into its neutral atoms, we have to transfer the electron from the Cl− ion to the </a:t>
            </a:r>
            <a:r>
              <a:rPr lang="en-IN" sz="2000" b="1" dirty="0" smtClean="0">
                <a:solidFill>
                  <a:srgbClr val="FF0000"/>
                </a:solidFill>
              </a:rPr>
              <a:t>Na+ ion </a:t>
            </a:r>
            <a:r>
              <a:rPr lang="en-IN" sz="2000" b="1" dirty="0">
                <a:solidFill>
                  <a:srgbClr val="FF0000"/>
                </a:solidFill>
              </a:rPr>
              <a:t>to obtain neutral Na and Cl atoms. </a:t>
            </a:r>
            <a:r>
              <a:rPr lang="en-IN" sz="2000" b="1" dirty="0" smtClean="0">
                <a:solidFill>
                  <a:srgbClr val="FF0000"/>
                </a:solidFill>
              </a:rPr>
              <a:t>It </a:t>
            </a:r>
            <a:r>
              <a:rPr lang="en-IN" sz="2000" b="1" dirty="0">
                <a:solidFill>
                  <a:srgbClr val="FF0000"/>
                </a:solidFill>
              </a:rPr>
              <a:t>takes 3.61 eV to remove the electron from the Cl− </a:t>
            </a:r>
            <a:r>
              <a:rPr lang="en-IN" sz="2000" b="1" dirty="0" smtClean="0">
                <a:solidFill>
                  <a:srgbClr val="FF0000"/>
                </a:solidFill>
              </a:rPr>
              <a:t>ion, but </a:t>
            </a:r>
            <a:r>
              <a:rPr lang="en-IN" sz="2000" b="1" dirty="0">
                <a:solidFill>
                  <a:srgbClr val="FF0000"/>
                </a:solidFill>
              </a:rPr>
              <a:t>5.14 eV is released when it is put into the Na+ ion. Thus, we need 7.84 eV + 3.61 eV </a:t>
            </a:r>
            <a:r>
              <a:rPr lang="en-IN" sz="2000" b="1" dirty="0" smtClean="0">
                <a:solidFill>
                  <a:srgbClr val="FF0000"/>
                </a:solidFill>
              </a:rPr>
              <a:t>but get </a:t>
            </a:r>
            <a:r>
              <a:rPr lang="en-IN" sz="2000" b="1" dirty="0">
                <a:solidFill>
                  <a:srgbClr val="FF0000"/>
                </a:solidFill>
              </a:rPr>
              <a:t>back 5.14 eV</a:t>
            </a:r>
            <a:r>
              <a:rPr lang="en-IN" sz="2000" b="1" dirty="0" smtClean="0">
                <a:solidFill>
                  <a:srgbClr val="FF0000"/>
                </a:solidFill>
              </a:rPr>
              <a:t>.</a:t>
            </a:r>
          </a:p>
          <a:p>
            <a:pPr marL="285750" indent="-285750">
              <a:buFont typeface="Arial" panose="020B0604020202020204" pitchFamily="34" charset="0"/>
              <a:buChar char="•"/>
            </a:pPr>
            <a:endParaRPr lang="en-IN" sz="2000" b="1" dirty="0">
              <a:solidFill>
                <a:srgbClr val="FF0000"/>
              </a:solidFill>
            </a:endParaRPr>
          </a:p>
          <a:p>
            <a:pPr marL="285750" indent="-285750">
              <a:buFont typeface="Arial" panose="020B0604020202020204" pitchFamily="34" charset="0"/>
              <a:buChar char="•"/>
            </a:pPr>
            <a:r>
              <a:rPr lang="en-IN" sz="2000" b="1" dirty="0">
                <a:solidFill>
                  <a:srgbClr val="FF0000"/>
                </a:solidFill>
              </a:rPr>
              <a:t>Bond energy per Na–Cl pair = 7.84 eV + 3.61 eV − 5.14 eV = 6.31 </a:t>
            </a:r>
            <a:r>
              <a:rPr lang="en-IN" sz="2000" b="1" dirty="0" smtClean="0">
                <a:solidFill>
                  <a:srgbClr val="FF0000"/>
                </a:solidFill>
              </a:rPr>
              <a:t>eV</a:t>
            </a:r>
          </a:p>
          <a:p>
            <a:pPr marL="285750" indent="-285750">
              <a:buFont typeface="Arial" panose="020B0604020202020204" pitchFamily="34" charset="0"/>
              <a:buChar char="•"/>
            </a:pPr>
            <a:endParaRPr lang="en-IN" sz="2000" b="1" dirty="0" smtClean="0">
              <a:solidFill>
                <a:srgbClr val="FF0000"/>
              </a:solidFill>
            </a:endParaRPr>
          </a:p>
          <a:p>
            <a:pPr marL="285750" indent="-285750">
              <a:buFont typeface="Arial" panose="020B0604020202020204" pitchFamily="34" charset="0"/>
              <a:buChar char="•"/>
            </a:pPr>
            <a:r>
              <a:rPr lang="en-IN" sz="2000" b="1" dirty="0">
                <a:solidFill>
                  <a:srgbClr val="FF0000"/>
                </a:solidFill>
              </a:rPr>
              <a:t>The bonding energy per </a:t>
            </a:r>
            <a:r>
              <a:rPr lang="en-IN" sz="2000" b="1" dirty="0" smtClean="0">
                <a:solidFill>
                  <a:srgbClr val="FF0000"/>
                </a:solidFill>
              </a:rPr>
              <a:t>atom </a:t>
            </a:r>
            <a:r>
              <a:rPr lang="en-IN" sz="2000" b="1" dirty="0">
                <a:solidFill>
                  <a:srgbClr val="FF0000"/>
                </a:solidFill>
              </a:rPr>
              <a:t>in solid </a:t>
            </a:r>
            <a:r>
              <a:rPr lang="en-IN" sz="2000" b="1" dirty="0" err="1">
                <a:solidFill>
                  <a:srgbClr val="FF0000"/>
                </a:solidFill>
              </a:rPr>
              <a:t>NaCl</a:t>
            </a:r>
            <a:r>
              <a:rPr lang="en-IN" sz="2000" b="1" dirty="0">
                <a:solidFill>
                  <a:srgbClr val="FF0000"/>
                </a:solidFill>
              </a:rPr>
              <a:t> is thus </a:t>
            </a:r>
            <a:r>
              <a:rPr lang="en-IN" sz="2000" b="1" dirty="0" smtClean="0">
                <a:solidFill>
                  <a:srgbClr val="FF0000"/>
                </a:solidFill>
              </a:rPr>
              <a:t>6.31∕</a:t>
            </a:r>
            <a:r>
              <a:rPr lang="en-IN" sz="2000" b="1" dirty="0">
                <a:solidFill>
                  <a:srgbClr val="FF0000"/>
                </a:solidFill>
              </a:rPr>
              <a:t>2 or 3.15 </a:t>
            </a:r>
            <a:r>
              <a:rPr lang="en-IN" sz="2000" b="1" dirty="0" smtClean="0">
                <a:solidFill>
                  <a:srgbClr val="FF0000"/>
                </a:solidFill>
              </a:rPr>
              <a:t>eV. The </a:t>
            </a:r>
            <a:r>
              <a:rPr lang="en-IN" sz="2000" b="1" dirty="0">
                <a:solidFill>
                  <a:srgbClr val="FF0000"/>
                </a:solidFill>
              </a:rPr>
              <a:t>energy required to take solid </a:t>
            </a:r>
            <a:r>
              <a:rPr lang="en-IN" sz="2000" b="1" dirty="0" err="1">
                <a:solidFill>
                  <a:srgbClr val="FF0000"/>
                </a:solidFill>
              </a:rPr>
              <a:t>NaCl</a:t>
            </a:r>
            <a:r>
              <a:rPr lang="en-IN" sz="2000" b="1" dirty="0">
                <a:solidFill>
                  <a:srgbClr val="FF0000"/>
                </a:solidFill>
              </a:rPr>
              <a:t> apart into individual Na and Cl atoms is the atomic cohesive energy of the solid, which is 3.15 eV per atom.</a:t>
            </a:r>
          </a:p>
          <a:p>
            <a:pPr marL="285750" indent="-285750">
              <a:buFont typeface="Arial" panose="020B0604020202020204" pitchFamily="34" charset="0"/>
              <a:buChar char="•"/>
            </a:pPr>
            <a:endParaRPr lang="en-IN" sz="2000" b="1" dirty="0"/>
          </a:p>
        </p:txBody>
      </p:sp>
    </p:spTree>
    <p:extLst>
      <p:ext uri="{BB962C8B-B14F-4D97-AF65-F5344CB8AC3E}">
        <p14:creationId xmlns:p14="http://schemas.microsoft.com/office/powerpoint/2010/main" val="22534941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sp>
        <p:nvSpPr>
          <p:cNvPr id="6" name="Rectangle 5"/>
          <p:cNvSpPr/>
          <p:nvPr/>
        </p:nvSpPr>
        <p:spPr>
          <a:xfrm>
            <a:off x="1153733" y="1430962"/>
            <a:ext cx="9741793" cy="1938992"/>
          </a:xfrm>
          <a:prstGeom prst="rect">
            <a:avLst/>
          </a:prstGeom>
        </p:spPr>
        <p:txBody>
          <a:bodyPr wrap="square">
            <a:spAutoFit/>
          </a:bodyPr>
          <a:lstStyle/>
          <a:p>
            <a:pPr marL="342900" indent="-342900" algn="just">
              <a:buFont typeface="Arial" panose="020B0604020202020204" pitchFamily="34" charset="0"/>
              <a:buChar char="•"/>
            </a:pPr>
            <a:r>
              <a:rPr lang="en-IN" sz="2400" b="1" dirty="0" smtClean="0"/>
              <a:t>There </a:t>
            </a:r>
            <a:r>
              <a:rPr lang="en-IN" sz="2400" b="1" dirty="0"/>
              <a:t>are no free or loose electrons to wander around in the crystal as in </a:t>
            </a:r>
            <a:r>
              <a:rPr lang="en-IN" sz="2400" b="1" dirty="0" smtClean="0"/>
              <a:t>metals. Therefore</a:t>
            </a:r>
            <a:r>
              <a:rPr lang="en-IN" sz="2400" b="1" dirty="0"/>
              <a:t>, ionic solids are typically electrical insulators. </a:t>
            </a:r>
            <a:endParaRPr lang="en-IN" sz="2400" b="1" dirty="0" smtClean="0"/>
          </a:p>
          <a:p>
            <a:pPr marL="342900" indent="-342900" algn="just">
              <a:buFont typeface="Arial" panose="020B0604020202020204" pitchFamily="34" charset="0"/>
              <a:buChar char="•"/>
            </a:pPr>
            <a:endParaRPr lang="en-IN" sz="2400" b="1" dirty="0" smtClean="0"/>
          </a:p>
          <a:p>
            <a:pPr marL="342900" indent="-342900" algn="just">
              <a:buFont typeface="Arial" panose="020B0604020202020204" pitchFamily="34" charset="0"/>
              <a:buChar char="•"/>
            </a:pPr>
            <a:r>
              <a:rPr lang="en-IN" sz="2400" b="1" dirty="0" smtClean="0"/>
              <a:t>Compared </a:t>
            </a:r>
            <a:r>
              <a:rPr lang="en-IN" sz="2400" b="1" dirty="0"/>
              <a:t>to metals </a:t>
            </a:r>
            <a:r>
              <a:rPr lang="en-IN" sz="2400" b="1" dirty="0" smtClean="0"/>
              <a:t>and covalently </a:t>
            </a:r>
            <a:r>
              <a:rPr lang="en-IN" sz="2400" b="1" dirty="0"/>
              <a:t>bonded solids, </a:t>
            </a:r>
            <a:r>
              <a:rPr lang="en-IN" sz="2400" b="1" dirty="0" err="1"/>
              <a:t>ionically</a:t>
            </a:r>
            <a:r>
              <a:rPr lang="en-IN" sz="2400" b="1" dirty="0"/>
              <a:t> bonded solids have lower thermal </a:t>
            </a:r>
            <a:r>
              <a:rPr lang="en-IN" sz="2400" b="1" dirty="0" smtClean="0"/>
              <a:t>conductivity.  </a:t>
            </a:r>
            <a:endParaRPr lang="en-IN" sz="2400" b="1" dirty="0"/>
          </a:p>
        </p:txBody>
      </p:sp>
    </p:spTree>
    <p:extLst>
      <p:ext uri="{BB962C8B-B14F-4D97-AF65-F5344CB8AC3E}">
        <p14:creationId xmlns:p14="http://schemas.microsoft.com/office/powerpoint/2010/main" val="1275240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60550" y="534949"/>
            <a:ext cx="6844047" cy="3318936"/>
          </a:xfrm>
        </p:spPr>
        <p:txBody>
          <a:bodyPr>
            <a:noAutofit/>
          </a:bodyPr>
          <a:lstStyle/>
          <a:p>
            <a:pPr algn="just"/>
            <a:r>
              <a:rPr lang="en-IN" b="1" dirty="0">
                <a:solidFill>
                  <a:srgbClr val="FF0000"/>
                </a:solidFill>
              </a:rPr>
              <a:t>Covalent, ionic, and metallic bonds between atoms are known as primary bonds. </a:t>
            </a:r>
            <a:endParaRPr lang="en-IN" b="1" dirty="0" smtClean="0">
              <a:solidFill>
                <a:srgbClr val="FF0000"/>
              </a:solidFill>
            </a:endParaRPr>
          </a:p>
          <a:p>
            <a:pPr algn="just"/>
            <a:r>
              <a:rPr lang="en-IN" b="1" dirty="0" smtClean="0"/>
              <a:t>It may </a:t>
            </a:r>
            <a:r>
              <a:rPr lang="en-IN" b="1" dirty="0"/>
              <a:t>be thought that there should be no such bonding between the atoms of the </a:t>
            </a:r>
            <a:r>
              <a:rPr lang="en-IN" b="1" dirty="0" smtClean="0"/>
              <a:t>inert elements </a:t>
            </a:r>
            <a:r>
              <a:rPr lang="en-IN" b="1" dirty="0"/>
              <a:t>as they have full shells and therefore cannot accept or lose any electrons, </a:t>
            </a:r>
            <a:r>
              <a:rPr lang="en-IN" b="1" dirty="0" smtClean="0"/>
              <a:t>nor share </a:t>
            </a:r>
            <a:r>
              <a:rPr lang="en-IN" b="1" dirty="0"/>
              <a:t>any electrons</a:t>
            </a:r>
            <a:r>
              <a:rPr lang="en-IN" b="1" dirty="0" smtClean="0"/>
              <a:t>. </a:t>
            </a:r>
            <a:r>
              <a:rPr lang="en-IN" b="1" dirty="0"/>
              <a:t>However, the fact that a solid phase of argon exists at low </a:t>
            </a:r>
            <a:r>
              <a:rPr lang="en-IN" b="1" dirty="0" smtClean="0"/>
              <a:t>temperatures, below </a:t>
            </a:r>
            <a:r>
              <a:rPr lang="en-IN" b="1" dirty="0"/>
              <a:t>−189 °C, means that there must be some bonding mechanism </a:t>
            </a:r>
            <a:r>
              <a:rPr lang="en-IN" b="1" dirty="0" smtClean="0"/>
              <a:t>between the </a:t>
            </a:r>
            <a:r>
              <a:rPr lang="en-IN" b="1" dirty="0" err="1"/>
              <a:t>Ar</a:t>
            </a:r>
            <a:r>
              <a:rPr lang="en-IN" b="1" dirty="0"/>
              <a:t> atoms. The magnitude of this bond cannot be strong because above −189 °</a:t>
            </a:r>
            <a:r>
              <a:rPr lang="en-IN" b="1" dirty="0" smtClean="0"/>
              <a:t>C solid </a:t>
            </a:r>
            <a:r>
              <a:rPr lang="en-IN" b="1" dirty="0"/>
              <a:t>argon melts</a:t>
            </a:r>
            <a:r>
              <a:rPr lang="en-IN" b="1" dirty="0" smtClean="0"/>
              <a:t>.</a:t>
            </a:r>
            <a:r>
              <a:rPr lang="en-IN" b="1" dirty="0"/>
              <a:t> there exists a weak type of </a:t>
            </a:r>
            <a:r>
              <a:rPr lang="en-IN" b="1" dirty="0" smtClean="0"/>
              <a:t>attraction, the </a:t>
            </a:r>
            <a:r>
              <a:rPr lang="en-IN" b="1" dirty="0"/>
              <a:t>so-called van der Waals–London </a:t>
            </a:r>
            <a:r>
              <a:rPr lang="en-IN" b="1" dirty="0" smtClean="0"/>
              <a:t>force. </a:t>
            </a:r>
          </a:p>
        </p:txBody>
      </p:sp>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pic>
        <p:nvPicPr>
          <p:cNvPr id="4098" name="Picture 2" descr="Van der Waals Forces (Bond): Definition, Examples, &amp;amp; Diagra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4597" y="1197735"/>
            <a:ext cx="3767108" cy="4106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1920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6156" y="767063"/>
            <a:ext cx="10578920" cy="3318936"/>
          </a:xfrm>
        </p:spPr>
        <p:txBody>
          <a:bodyPr>
            <a:noAutofit/>
          </a:bodyPr>
          <a:lstStyle/>
          <a:p>
            <a:pPr algn="just"/>
            <a:r>
              <a:rPr lang="en-IN" sz="2000" b="1" dirty="0"/>
              <a:t>When there is </a:t>
            </a:r>
            <a:r>
              <a:rPr lang="en-IN" sz="2000" b="1" dirty="0" smtClean="0"/>
              <a:t>a covalent-type </a:t>
            </a:r>
            <a:r>
              <a:rPr lang="en-IN" sz="2000" b="1" dirty="0"/>
              <a:t>bond between two different atoms, the electrons become </a:t>
            </a:r>
            <a:r>
              <a:rPr lang="en-IN" sz="2000" b="1" dirty="0" smtClean="0"/>
              <a:t>unequally shared</a:t>
            </a:r>
            <a:r>
              <a:rPr lang="en-IN" sz="2000" b="1" dirty="0"/>
              <a:t>, because the two </a:t>
            </a:r>
            <a:r>
              <a:rPr lang="en-IN" sz="2000" b="1" dirty="0" err="1"/>
              <a:t>neighboring</a:t>
            </a:r>
            <a:r>
              <a:rPr lang="en-IN" sz="2000" b="1" dirty="0"/>
              <a:t> ion cores are different and hence have </a:t>
            </a:r>
            <a:r>
              <a:rPr lang="en-IN" sz="2000" b="1" dirty="0" smtClean="0"/>
              <a:t>different electron-attracting </a:t>
            </a:r>
            <a:r>
              <a:rPr lang="en-IN" sz="2000" b="1" dirty="0"/>
              <a:t>abilities. The bond is </a:t>
            </a:r>
            <a:r>
              <a:rPr lang="en-IN" sz="2000" b="1" dirty="0">
                <a:solidFill>
                  <a:srgbClr val="FF0000"/>
                </a:solidFill>
              </a:rPr>
              <a:t>no longer purely covalent</a:t>
            </a:r>
            <a:r>
              <a:rPr lang="en-IN" sz="2000" b="1" dirty="0"/>
              <a:t>; </a:t>
            </a:r>
            <a:r>
              <a:rPr lang="en-IN" sz="2000" b="1" dirty="0">
                <a:solidFill>
                  <a:srgbClr val="FF0000"/>
                </a:solidFill>
              </a:rPr>
              <a:t>it has some </a:t>
            </a:r>
            <a:r>
              <a:rPr lang="en-IN" sz="2000" b="1" dirty="0" smtClean="0">
                <a:solidFill>
                  <a:srgbClr val="FF0000"/>
                </a:solidFill>
              </a:rPr>
              <a:t>ionic character. </a:t>
            </a:r>
          </a:p>
          <a:p>
            <a:pPr algn="just"/>
            <a:r>
              <a:rPr lang="en-IN" sz="2000" b="1" dirty="0" smtClean="0"/>
              <a:t>Ceramic </a:t>
            </a:r>
            <a:r>
              <a:rPr lang="en-IN" sz="2000" b="1" dirty="0"/>
              <a:t>materials are compounds that generally contain metallic and </a:t>
            </a:r>
            <a:r>
              <a:rPr lang="en-IN" sz="2000" b="1" dirty="0" smtClean="0"/>
              <a:t>non-metallic elements</a:t>
            </a:r>
            <a:r>
              <a:rPr lang="en-IN" sz="2000" b="1" dirty="0"/>
              <a:t>. They are well known for their brittle mechanical properties, </a:t>
            </a:r>
            <a:r>
              <a:rPr lang="en-IN" sz="2000" b="1" dirty="0" smtClean="0"/>
              <a:t>hardness, high </a:t>
            </a:r>
            <a:r>
              <a:rPr lang="en-IN" sz="2000" b="1" dirty="0"/>
              <a:t>melting temperatures, and electrical insulating properties. </a:t>
            </a:r>
            <a:endParaRPr lang="en-IN" sz="2000" b="1" dirty="0" smtClean="0"/>
          </a:p>
        </p:txBody>
      </p:sp>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pic>
        <p:nvPicPr>
          <p:cNvPr id="5122" name="Picture 2" descr="Videoquiz) Definition electronegativity Polar dipole Electron Affinity"/>
          <p:cNvPicPr>
            <a:picLocks noChangeAspect="1" noChangeArrowheads="1"/>
          </p:cNvPicPr>
          <p:nvPr/>
        </p:nvPicPr>
        <p:blipFill rotWithShape="1">
          <a:blip r:embed="rId2">
            <a:extLst>
              <a:ext uri="{28A0092B-C50C-407E-A947-70E740481C1C}">
                <a14:useLocalDpi xmlns:a14="http://schemas.microsoft.com/office/drawing/2010/main" val="0"/>
              </a:ext>
            </a:extLst>
          </a:blip>
          <a:srcRect t="20471" b="17846"/>
          <a:stretch/>
        </p:blipFill>
        <p:spPr bwMode="auto">
          <a:xfrm>
            <a:off x="3558151" y="3464415"/>
            <a:ext cx="5621893" cy="2047741"/>
          </a:xfrm>
          <a:prstGeom prst="rect">
            <a:avLst/>
          </a:prstGeom>
          <a:noFill/>
          <a:ln>
            <a:solidFill>
              <a:srgbClr val="00B0F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57033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883" y="647282"/>
            <a:ext cx="3508418" cy="1303867"/>
          </a:xfrm>
        </p:spPr>
        <p:txBody>
          <a:bodyPr>
            <a:normAutofit fontScale="90000"/>
          </a:bodyPr>
          <a:lstStyle/>
          <a:p>
            <a:r>
              <a:rPr lang="en-IN" dirty="0" smtClean="0"/>
              <a:t>Types of Solids </a:t>
            </a:r>
            <a:endParaRPr lang="en-IN" dirty="0"/>
          </a:p>
        </p:txBody>
      </p:sp>
      <p:sp>
        <p:nvSpPr>
          <p:cNvPr id="3" name="Content Placeholder 2"/>
          <p:cNvSpPr>
            <a:spLocks noGrp="1"/>
          </p:cNvSpPr>
          <p:nvPr>
            <p:ph idx="1"/>
          </p:nvPr>
        </p:nvSpPr>
        <p:spPr>
          <a:xfrm>
            <a:off x="914400" y="2296314"/>
            <a:ext cx="10431887" cy="3531017"/>
          </a:xfrm>
        </p:spPr>
        <p:txBody>
          <a:bodyPr>
            <a:noAutofit/>
          </a:bodyPr>
          <a:lstStyle/>
          <a:p>
            <a:pPr algn="just"/>
            <a:r>
              <a:rPr lang="en-IN" b="1" dirty="0" smtClean="0"/>
              <a:t>Solids </a:t>
            </a:r>
            <a:r>
              <a:rPr lang="en-IN" b="1" dirty="0"/>
              <a:t>are </a:t>
            </a:r>
            <a:r>
              <a:rPr lang="en-IN" b="1" dirty="0" smtClean="0"/>
              <a:t>rigid as the </a:t>
            </a:r>
            <a:r>
              <a:rPr lang="en-IN" b="1" dirty="0"/>
              <a:t>constituent particle is arranged close to each </a:t>
            </a:r>
            <a:r>
              <a:rPr lang="en-IN" b="1" dirty="0" smtClean="0"/>
              <a:t>other. The </a:t>
            </a:r>
            <a:r>
              <a:rPr lang="en-IN" b="1" dirty="0"/>
              <a:t>molecules in solids are not moving in the same manner as those in liquids or gases. </a:t>
            </a:r>
            <a:endParaRPr lang="en-IN" b="1" dirty="0" smtClean="0"/>
          </a:p>
          <a:p>
            <a:pPr algn="just"/>
            <a:r>
              <a:rPr lang="en-IN" b="1" dirty="0" smtClean="0"/>
              <a:t>The </a:t>
            </a:r>
            <a:r>
              <a:rPr lang="en-IN" b="1" dirty="0"/>
              <a:t>force between the constituent particles (atoms, molecules or ions) is very strong.</a:t>
            </a:r>
          </a:p>
          <a:p>
            <a:pPr algn="just"/>
            <a:endParaRPr lang="en-IN" b="1" dirty="0"/>
          </a:p>
          <a:p>
            <a:pPr algn="just"/>
            <a:endParaRPr lang="en-IN" b="1" dirty="0"/>
          </a:p>
        </p:txBody>
      </p:sp>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pic>
        <p:nvPicPr>
          <p:cNvPr id="6146" name="Picture 2" descr="What is the difference between crystals and solid? - Physics Stack Exchan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0764" y="647282"/>
            <a:ext cx="4867275" cy="1790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3889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883" y="647282"/>
            <a:ext cx="3508418" cy="1303867"/>
          </a:xfrm>
        </p:spPr>
        <p:txBody>
          <a:bodyPr>
            <a:normAutofit fontScale="90000"/>
          </a:bodyPr>
          <a:lstStyle/>
          <a:p>
            <a:r>
              <a:rPr lang="en-IN" dirty="0" smtClean="0"/>
              <a:t>Types of Solids </a:t>
            </a:r>
            <a:endParaRPr lang="en-IN" dirty="0"/>
          </a:p>
        </p:txBody>
      </p:sp>
      <p:sp>
        <p:nvSpPr>
          <p:cNvPr id="3" name="Content Placeholder 2"/>
          <p:cNvSpPr>
            <a:spLocks noGrp="1"/>
          </p:cNvSpPr>
          <p:nvPr>
            <p:ph idx="1"/>
          </p:nvPr>
        </p:nvSpPr>
        <p:spPr>
          <a:xfrm>
            <a:off x="914400" y="1891912"/>
            <a:ext cx="10431887" cy="3531017"/>
          </a:xfrm>
        </p:spPr>
        <p:txBody>
          <a:bodyPr>
            <a:noAutofit/>
          </a:bodyPr>
          <a:lstStyle/>
          <a:p>
            <a:r>
              <a:rPr lang="en-IN" b="1" dirty="0" smtClean="0"/>
              <a:t>There </a:t>
            </a:r>
            <a:r>
              <a:rPr lang="en-IN" b="1" dirty="0"/>
              <a:t>are two main categories of </a:t>
            </a:r>
            <a:r>
              <a:rPr lang="en-IN" b="1" dirty="0" smtClean="0"/>
              <a:t>solids - Crystalline </a:t>
            </a:r>
            <a:r>
              <a:rPr lang="en-IN" b="1" dirty="0"/>
              <a:t>solids are those in which the atoms, ions, or molecules that make up the solid exist in a regular, well-defined arrangement. The smallest repeating pattern of crystalline solids is known as the </a:t>
            </a:r>
            <a:r>
              <a:rPr lang="en-IN" b="1" dirty="0">
                <a:solidFill>
                  <a:srgbClr val="FF0000"/>
                </a:solidFill>
              </a:rPr>
              <a:t>unit </a:t>
            </a:r>
            <a:r>
              <a:rPr lang="en-IN" b="1" dirty="0" smtClean="0">
                <a:solidFill>
                  <a:srgbClr val="FF0000"/>
                </a:solidFill>
              </a:rPr>
              <a:t>cell</a:t>
            </a:r>
            <a:r>
              <a:rPr lang="en-IN" b="1" dirty="0" smtClean="0"/>
              <a:t>, </a:t>
            </a:r>
            <a:r>
              <a:rPr lang="en-IN" b="1" dirty="0"/>
              <a:t>and unit cells are like bricks in a </a:t>
            </a:r>
            <a:r>
              <a:rPr lang="en-IN" b="1" dirty="0" smtClean="0"/>
              <a:t>wall - they </a:t>
            </a:r>
            <a:r>
              <a:rPr lang="en-IN" b="1" dirty="0"/>
              <a:t>are all identical and repeating. </a:t>
            </a:r>
            <a:endParaRPr lang="en-IN" b="1" dirty="0" smtClean="0"/>
          </a:p>
          <a:p>
            <a:r>
              <a:rPr lang="en-IN" b="1" dirty="0" smtClean="0"/>
              <a:t>The </a:t>
            </a:r>
            <a:r>
              <a:rPr lang="en-IN" b="1" dirty="0"/>
              <a:t>other main type of solids are called the amorphous solids. Amorphous solids do not have much order in their structures. Though their molecules are close together and have little freedom to move, they are not arranged in a regular order as are those in crystalline solids. </a:t>
            </a:r>
          </a:p>
          <a:p>
            <a:pPr algn="just"/>
            <a:endParaRPr lang="en-IN" b="1" dirty="0"/>
          </a:p>
          <a:p>
            <a:pPr algn="just"/>
            <a:endParaRPr lang="en-IN" b="1" dirty="0"/>
          </a:p>
        </p:txBody>
      </p:sp>
      <p:sp>
        <p:nvSpPr>
          <p:cNvPr id="4" name="Footer Placeholder 3"/>
          <p:cNvSpPr>
            <a:spLocks noGrp="1"/>
          </p:cNvSpPr>
          <p:nvPr>
            <p:ph type="ftr" sz="quarter" idx="11"/>
          </p:nvPr>
        </p:nvSpPr>
        <p:spPr/>
        <p:txBody>
          <a:bodyPr/>
          <a:lstStyle/>
          <a:p>
            <a:r>
              <a:rPr lang="en-IN" dirty="0" smtClean="0"/>
              <a:t>ELECTRONIC MATERIALS AND DEVICES       DR.M.SARANYA NAIR </a:t>
            </a:r>
            <a:endParaRPr lang="en-IN" dirty="0"/>
          </a:p>
        </p:txBody>
      </p:sp>
      <p:pic>
        <p:nvPicPr>
          <p:cNvPr id="6146" name="Picture 2" descr="What is the difference between crystals and solid? - Physics Stack Exchan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5311" y="160448"/>
            <a:ext cx="4867275" cy="1790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4046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882" y="647282"/>
            <a:ext cx="4731911" cy="1303867"/>
          </a:xfrm>
        </p:spPr>
        <p:txBody>
          <a:bodyPr>
            <a:normAutofit/>
          </a:bodyPr>
          <a:lstStyle/>
          <a:p>
            <a:r>
              <a:rPr lang="en-IN" dirty="0" smtClean="0"/>
              <a:t>Crystalline Solids </a:t>
            </a:r>
            <a:endParaRPr lang="en-IN" dirty="0"/>
          </a:p>
        </p:txBody>
      </p:sp>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sp>
        <p:nvSpPr>
          <p:cNvPr id="5" name="Content Placeholder 4"/>
          <p:cNvSpPr>
            <a:spLocks noGrp="1"/>
          </p:cNvSpPr>
          <p:nvPr>
            <p:ph idx="1"/>
          </p:nvPr>
        </p:nvSpPr>
        <p:spPr>
          <a:xfrm>
            <a:off x="1211629" y="2807708"/>
            <a:ext cx="10186174" cy="3318936"/>
          </a:xfrm>
        </p:spPr>
        <p:txBody>
          <a:bodyPr>
            <a:normAutofit/>
          </a:bodyPr>
          <a:lstStyle/>
          <a:p>
            <a:r>
              <a:rPr lang="en-IN" b="1" dirty="0" smtClean="0"/>
              <a:t>Crystalline </a:t>
            </a:r>
            <a:r>
              <a:rPr lang="en-IN" b="1" dirty="0"/>
              <a:t>solids </a:t>
            </a:r>
            <a:r>
              <a:rPr lang="en-IN" b="1" dirty="0" smtClean="0"/>
              <a:t>- Examples </a:t>
            </a:r>
            <a:r>
              <a:rPr lang="en-IN" b="1" dirty="0"/>
              <a:t>include Sodium Chloride, Quartz, Diamond, etc.</a:t>
            </a:r>
          </a:p>
          <a:p>
            <a:r>
              <a:rPr lang="en-IN" b="1" dirty="0" smtClean="0"/>
              <a:t>Crystalline </a:t>
            </a:r>
            <a:r>
              <a:rPr lang="en-IN" b="1" dirty="0"/>
              <a:t>solids </a:t>
            </a:r>
            <a:r>
              <a:rPr lang="en-IN" b="1" dirty="0" smtClean="0"/>
              <a:t>start </a:t>
            </a:r>
            <a:r>
              <a:rPr lang="en-IN" b="1" dirty="0"/>
              <a:t>melting when it reaches a particular temperature.</a:t>
            </a:r>
          </a:p>
          <a:p>
            <a:r>
              <a:rPr lang="en-IN" b="1" dirty="0" smtClean="0"/>
              <a:t>Crystalline </a:t>
            </a:r>
            <a:r>
              <a:rPr lang="en-IN" b="1" dirty="0"/>
              <a:t>solids are true solids.</a:t>
            </a:r>
          </a:p>
          <a:p>
            <a:endParaRPr lang="en-IN" b="1" dirty="0"/>
          </a:p>
        </p:txBody>
      </p:sp>
      <p:pic>
        <p:nvPicPr>
          <p:cNvPr id="2050" name="Picture 2" descr="Amorphous and Crystalline Solids - Study Material for IIT JEE | askIITia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3248" y="533999"/>
            <a:ext cx="4076275" cy="21604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odule 11 Lesson 3 Liquids And Solids Day 1 - Lessons - Blendspa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48640" y="817868"/>
            <a:ext cx="2728372" cy="1592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04910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9069" y="825023"/>
            <a:ext cx="10753859" cy="1303867"/>
          </a:xfrm>
        </p:spPr>
        <p:txBody>
          <a:bodyPr>
            <a:normAutofit fontScale="90000"/>
          </a:bodyPr>
          <a:lstStyle/>
          <a:p>
            <a:r>
              <a:rPr lang="en-IN" dirty="0" smtClean="0"/>
              <a:t>Exercise</a:t>
            </a:r>
            <a:br>
              <a:rPr lang="en-IN" dirty="0" smtClean="0"/>
            </a:br>
            <a:r>
              <a:rPr lang="en-IN" b="1" dirty="0"/>
              <a:t>Ionic </a:t>
            </a:r>
            <a:r>
              <a:rPr lang="en-IN" b="1" dirty="0" smtClean="0"/>
              <a:t>Solids, </a:t>
            </a:r>
            <a:r>
              <a:rPr lang="en-IN" b="1" dirty="0"/>
              <a:t>Metallic </a:t>
            </a:r>
            <a:r>
              <a:rPr lang="en-IN" b="1" dirty="0" smtClean="0"/>
              <a:t>Solids, </a:t>
            </a:r>
            <a:r>
              <a:rPr lang="en-IN" b="1" dirty="0"/>
              <a:t>Covalent Solids </a:t>
            </a:r>
            <a:endParaRPr lang="en-IN" dirty="0"/>
          </a:p>
        </p:txBody>
      </p:sp>
      <p:sp>
        <p:nvSpPr>
          <p:cNvPr id="3" name="Content Placeholder 2"/>
          <p:cNvSpPr>
            <a:spLocks noGrp="1"/>
          </p:cNvSpPr>
          <p:nvPr>
            <p:ph idx="1"/>
          </p:nvPr>
        </p:nvSpPr>
        <p:spPr>
          <a:xfrm>
            <a:off x="914400" y="2556932"/>
            <a:ext cx="9982197" cy="3318936"/>
          </a:xfrm>
        </p:spPr>
        <p:txBody>
          <a:bodyPr>
            <a:normAutofit fontScale="92500" lnSpcReduction="10000"/>
          </a:bodyPr>
          <a:lstStyle/>
          <a:p>
            <a:r>
              <a:rPr lang="en-IN" b="1" dirty="0"/>
              <a:t>Positive metal ions in a sea of delocalized electrons</a:t>
            </a:r>
            <a:r>
              <a:rPr lang="en-IN" b="1" dirty="0" smtClean="0"/>
              <a:t>.</a:t>
            </a:r>
          </a:p>
          <a:p>
            <a:r>
              <a:rPr lang="en-IN" b="1" dirty="0" smtClean="0"/>
              <a:t>Solids </a:t>
            </a:r>
            <a:r>
              <a:rPr lang="en-IN" b="1" dirty="0"/>
              <a:t>of non-metal </a:t>
            </a:r>
            <a:r>
              <a:rPr lang="en-IN" b="1" dirty="0" smtClean="0"/>
              <a:t>form</a:t>
            </a:r>
          </a:p>
          <a:p>
            <a:r>
              <a:rPr lang="en-IN" b="1" dirty="0" smtClean="0"/>
              <a:t>Strong bond</a:t>
            </a:r>
            <a:r>
              <a:rPr lang="en-IN" b="1" dirty="0"/>
              <a:t> between adjacent atoms throughout the crystal. </a:t>
            </a:r>
            <a:endParaRPr lang="en-IN" b="1" dirty="0" smtClean="0"/>
          </a:p>
          <a:p>
            <a:r>
              <a:rPr lang="en-IN" b="1" dirty="0"/>
              <a:t>The constituent particles are ions</a:t>
            </a:r>
            <a:r>
              <a:rPr lang="en-IN" b="1" dirty="0" smtClean="0"/>
              <a:t>.</a:t>
            </a:r>
          </a:p>
          <a:p>
            <a:r>
              <a:rPr lang="en-IN" b="1" dirty="0" smtClean="0"/>
              <a:t>Hard </a:t>
            </a:r>
            <a:r>
              <a:rPr lang="en-IN" b="1" dirty="0"/>
              <a:t>and brittle in </a:t>
            </a:r>
            <a:r>
              <a:rPr lang="en-IN" b="1" dirty="0" smtClean="0"/>
              <a:t>nature.</a:t>
            </a:r>
          </a:p>
          <a:p>
            <a:r>
              <a:rPr lang="en-IN" b="1" dirty="0" smtClean="0"/>
              <a:t>Formed </a:t>
            </a:r>
            <a:r>
              <a:rPr lang="en-IN" b="1" dirty="0"/>
              <a:t>by the arrangement of </a:t>
            </a:r>
            <a:r>
              <a:rPr lang="en-IN" b="1" dirty="0" err="1"/>
              <a:t>cations</a:t>
            </a:r>
            <a:r>
              <a:rPr lang="en-IN" b="1" dirty="0"/>
              <a:t> and anions by strong </a:t>
            </a:r>
            <a:r>
              <a:rPr lang="en-IN" b="1" dirty="0" err="1"/>
              <a:t>Coulombic</a:t>
            </a:r>
            <a:r>
              <a:rPr lang="en-IN" b="1" dirty="0"/>
              <a:t> </a:t>
            </a:r>
            <a:r>
              <a:rPr lang="en-IN" b="1" dirty="0" smtClean="0"/>
              <a:t>forces</a:t>
            </a:r>
          </a:p>
          <a:p>
            <a:r>
              <a:rPr lang="en-IN" b="1" dirty="0"/>
              <a:t>They have high melting point than ionic solids</a:t>
            </a:r>
          </a:p>
          <a:p>
            <a:endParaRPr lang="en-IN" dirty="0"/>
          </a:p>
        </p:txBody>
      </p:sp>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spTree>
    <p:extLst>
      <p:ext uri="{BB962C8B-B14F-4D97-AF65-F5344CB8AC3E}">
        <p14:creationId xmlns:p14="http://schemas.microsoft.com/office/powerpoint/2010/main" val="617119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215" y="799265"/>
            <a:ext cx="10753859" cy="1303867"/>
          </a:xfrm>
        </p:spPr>
        <p:txBody>
          <a:bodyPr>
            <a:normAutofit fontScale="90000"/>
          </a:bodyPr>
          <a:lstStyle/>
          <a:p>
            <a:r>
              <a:rPr lang="en-IN" dirty="0" smtClean="0"/>
              <a:t>Exercise</a:t>
            </a:r>
            <a:br>
              <a:rPr lang="en-IN" dirty="0" smtClean="0"/>
            </a:br>
            <a:r>
              <a:rPr lang="en-IN" b="1" dirty="0"/>
              <a:t>Ionic </a:t>
            </a:r>
            <a:r>
              <a:rPr lang="en-IN" b="1" dirty="0" smtClean="0"/>
              <a:t>Solids, </a:t>
            </a:r>
            <a:r>
              <a:rPr lang="en-IN" b="1" dirty="0"/>
              <a:t>Metallic </a:t>
            </a:r>
            <a:r>
              <a:rPr lang="en-IN" b="1" dirty="0" smtClean="0"/>
              <a:t>Solids, </a:t>
            </a:r>
            <a:r>
              <a:rPr lang="en-IN" b="1" dirty="0"/>
              <a:t>Covalent Solids </a:t>
            </a:r>
            <a:endParaRPr lang="en-IN" dirty="0"/>
          </a:p>
        </p:txBody>
      </p:sp>
      <p:sp>
        <p:nvSpPr>
          <p:cNvPr id="3" name="Content Placeholder 2"/>
          <p:cNvSpPr>
            <a:spLocks noGrp="1"/>
          </p:cNvSpPr>
          <p:nvPr>
            <p:ph idx="1"/>
          </p:nvPr>
        </p:nvSpPr>
        <p:spPr>
          <a:xfrm>
            <a:off x="862884" y="2556932"/>
            <a:ext cx="10470523" cy="3318936"/>
          </a:xfrm>
        </p:spPr>
        <p:txBody>
          <a:bodyPr>
            <a:normAutofit fontScale="92500"/>
          </a:bodyPr>
          <a:lstStyle/>
          <a:p>
            <a:r>
              <a:rPr lang="en-IN" b="1" dirty="0" smtClean="0"/>
              <a:t>Insulator </a:t>
            </a:r>
            <a:r>
              <a:rPr lang="en-IN" b="1" dirty="0"/>
              <a:t>in a solid-state but are conductors in a molten and aqueous </a:t>
            </a:r>
            <a:r>
              <a:rPr lang="en-IN" b="1" dirty="0" smtClean="0"/>
              <a:t>state</a:t>
            </a:r>
          </a:p>
          <a:p>
            <a:r>
              <a:rPr lang="en-IN" b="1" dirty="0" smtClean="0"/>
              <a:t>The </a:t>
            </a:r>
            <a:r>
              <a:rPr lang="en-IN" b="1" dirty="0"/>
              <a:t>electrons are evenly spread out throughout the crystal</a:t>
            </a:r>
            <a:r>
              <a:rPr lang="en-IN" b="1" dirty="0" smtClean="0"/>
              <a:t>.</a:t>
            </a:r>
          </a:p>
          <a:p>
            <a:r>
              <a:rPr lang="en-IN" b="1" dirty="0"/>
              <a:t>Due to the presence of free and mobile electrons, they are responsible for high electrical and thermal </a:t>
            </a:r>
            <a:r>
              <a:rPr lang="en-IN" b="1" dirty="0" smtClean="0"/>
              <a:t>conductivity</a:t>
            </a:r>
          </a:p>
          <a:p>
            <a:r>
              <a:rPr lang="en-IN" b="1" dirty="0"/>
              <a:t>They are conductors in both solid and molten </a:t>
            </a:r>
            <a:r>
              <a:rPr lang="en-IN" b="1" dirty="0" smtClean="0"/>
              <a:t>state</a:t>
            </a:r>
          </a:p>
          <a:p>
            <a:r>
              <a:rPr lang="en-IN" b="1" dirty="0"/>
              <a:t>They have a high melting </a:t>
            </a:r>
            <a:r>
              <a:rPr lang="en-IN" b="1" dirty="0" smtClean="0"/>
              <a:t>point</a:t>
            </a:r>
          </a:p>
          <a:p>
            <a:r>
              <a:rPr lang="en-IN" b="1" dirty="0"/>
              <a:t>The physical nature of these solids are hard but they are malleable and ductile.</a:t>
            </a:r>
            <a:endParaRPr lang="en-IN" dirty="0"/>
          </a:p>
        </p:txBody>
      </p:sp>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spTree>
    <p:extLst>
      <p:ext uri="{BB962C8B-B14F-4D97-AF65-F5344CB8AC3E}">
        <p14:creationId xmlns:p14="http://schemas.microsoft.com/office/powerpoint/2010/main" val="4100767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047" y="461786"/>
            <a:ext cx="6275292" cy="1303867"/>
          </a:xfrm>
        </p:spPr>
        <p:txBody>
          <a:bodyPr>
            <a:normAutofit/>
          </a:bodyPr>
          <a:lstStyle/>
          <a:p>
            <a:r>
              <a:rPr lang="en-IN" sz="2800" b="1" dirty="0"/>
              <a:t>ATOMIC STRUCTURE AND ATOMIC NUMBER</a:t>
            </a:r>
            <a:endParaRPr lang="en-IN" sz="2800" dirty="0"/>
          </a:p>
        </p:txBody>
      </p:sp>
      <p:sp>
        <p:nvSpPr>
          <p:cNvPr id="3" name="Content Placeholder 2"/>
          <p:cNvSpPr>
            <a:spLocks noGrp="1"/>
          </p:cNvSpPr>
          <p:nvPr>
            <p:ph idx="1"/>
          </p:nvPr>
        </p:nvSpPr>
        <p:spPr>
          <a:xfrm>
            <a:off x="730625" y="3166769"/>
            <a:ext cx="10502153" cy="3691468"/>
          </a:xfrm>
        </p:spPr>
        <p:txBody>
          <a:bodyPr>
            <a:normAutofit/>
          </a:bodyPr>
          <a:lstStyle/>
          <a:p>
            <a:pPr algn="just"/>
            <a:r>
              <a:rPr lang="en-IN" dirty="0"/>
              <a:t>The </a:t>
            </a:r>
            <a:r>
              <a:rPr lang="en-IN" sz="3100" b="1" dirty="0">
                <a:solidFill>
                  <a:srgbClr val="FF0000"/>
                </a:solidFill>
              </a:rPr>
              <a:t>mass of the atom is concentrated at the nucleus, which contains protons and neutrons</a:t>
            </a:r>
            <a:r>
              <a:rPr lang="en-IN" dirty="0"/>
              <a:t>. Protons are positively charged particles, whereas neutrons are neutral </a:t>
            </a:r>
            <a:r>
              <a:rPr lang="en-IN" dirty="0" smtClean="0"/>
              <a:t>particles, and </a:t>
            </a:r>
            <a:r>
              <a:rPr lang="en-IN" dirty="0"/>
              <a:t>both have about the same mass. </a:t>
            </a:r>
            <a:endParaRPr lang="en-IN" dirty="0" smtClean="0"/>
          </a:p>
          <a:p>
            <a:pPr algn="just"/>
            <a:r>
              <a:rPr lang="en-IN" dirty="0" smtClean="0"/>
              <a:t>Although </a:t>
            </a:r>
            <a:r>
              <a:rPr lang="en-IN" dirty="0"/>
              <a:t>there is a </a:t>
            </a:r>
            <a:r>
              <a:rPr lang="en-IN" dirty="0" smtClean="0"/>
              <a:t>Columbic repulsion </a:t>
            </a:r>
            <a:r>
              <a:rPr lang="en-IN" dirty="0"/>
              <a:t>between the protons, all the protons and neutrons are held together in the </a:t>
            </a:r>
            <a:r>
              <a:rPr lang="en-IN" dirty="0" smtClean="0"/>
              <a:t>nucleus by </a:t>
            </a:r>
            <a:r>
              <a:rPr lang="en-IN" dirty="0"/>
              <a:t>the </a:t>
            </a:r>
            <a:r>
              <a:rPr lang="en-IN" sz="3100" b="1" dirty="0">
                <a:solidFill>
                  <a:srgbClr val="FF0000"/>
                </a:solidFill>
              </a:rPr>
              <a:t>strong force</a:t>
            </a:r>
            <a:r>
              <a:rPr lang="en-IN" b="1" dirty="0"/>
              <a:t>, </a:t>
            </a:r>
            <a:r>
              <a:rPr lang="en-IN" dirty="0"/>
              <a:t>which is a powerful, fundamental, natural force between particles</a:t>
            </a:r>
            <a:r>
              <a:rPr lang="en-IN" dirty="0" smtClean="0"/>
              <a:t>.</a:t>
            </a:r>
          </a:p>
        </p:txBody>
      </p:sp>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pic>
        <p:nvPicPr>
          <p:cNvPr id="2050" name="Picture 2" descr="Uranium atom | Atom drawing, Animated drawings, Atom"/>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558317" y="105317"/>
            <a:ext cx="3633683" cy="30614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tomic Orbitals GIFs - Get the best GIF on GIPHY"/>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423503" y="105318"/>
            <a:ext cx="3061451" cy="3061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3423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883" y="647282"/>
            <a:ext cx="4860700" cy="692121"/>
          </a:xfrm>
        </p:spPr>
        <p:txBody>
          <a:bodyPr>
            <a:normAutofit fontScale="90000"/>
          </a:bodyPr>
          <a:lstStyle/>
          <a:p>
            <a:r>
              <a:rPr lang="en-IN" b="1" dirty="0" smtClean="0"/>
              <a:t>Crystalline State  </a:t>
            </a:r>
            <a:endParaRPr lang="en-IN" b="1" dirty="0"/>
          </a:p>
        </p:txBody>
      </p:sp>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sp>
        <p:nvSpPr>
          <p:cNvPr id="5" name="Content Placeholder 4"/>
          <p:cNvSpPr>
            <a:spLocks noGrp="1"/>
          </p:cNvSpPr>
          <p:nvPr>
            <p:ph idx="1"/>
          </p:nvPr>
        </p:nvSpPr>
        <p:spPr>
          <a:xfrm>
            <a:off x="522669" y="1555005"/>
            <a:ext cx="9134509" cy="3318936"/>
          </a:xfrm>
        </p:spPr>
        <p:txBody>
          <a:bodyPr>
            <a:noAutofit/>
          </a:bodyPr>
          <a:lstStyle/>
          <a:p>
            <a:r>
              <a:rPr lang="en-IN" sz="2000" b="1" dirty="0"/>
              <a:t>A crystalline solid </a:t>
            </a:r>
            <a:r>
              <a:rPr lang="en-IN" sz="2000" b="1" dirty="0" smtClean="0"/>
              <a:t>- atoms </a:t>
            </a:r>
            <a:r>
              <a:rPr lang="en-IN" sz="2000" b="1" dirty="0"/>
              <a:t>bond with each other in a </a:t>
            </a:r>
            <a:r>
              <a:rPr lang="en-IN" sz="2000" b="1" dirty="0" smtClean="0"/>
              <a:t>regular pattern. </a:t>
            </a:r>
          </a:p>
          <a:p>
            <a:r>
              <a:rPr lang="en-IN" sz="2000" b="1" dirty="0" smtClean="0"/>
              <a:t>Nearly </a:t>
            </a:r>
            <a:r>
              <a:rPr lang="en-IN" sz="2000" b="1" dirty="0"/>
              <a:t>all </a:t>
            </a:r>
            <a:r>
              <a:rPr lang="en-IN" sz="2000" b="1" dirty="0" smtClean="0"/>
              <a:t>metals, many </a:t>
            </a:r>
            <a:r>
              <a:rPr lang="en-IN" sz="2000" b="1" dirty="0"/>
              <a:t>ceramics and </a:t>
            </a:r>
            <a:r>
              <a:rPr lang="en-IN" sz="2000" b="1" dirty="0" smtClean="0"/>
              <a:t>semiconductors are </a:t>
            </a:r>
            <a:r>
              <a:rPr lang="en-IN" sz="2000" b="1" dirty="0"/>
              <a:t>crystalline solids </a:t>
            </a:r>
            <a:endParaRPr lang="en-IN" sz="2000" b="1" dirty="0" smtClean="0"/>
          </a:p>
          <a:p>
            <a:r>
              <a:rPr lang="en-IN" sz="2000" b="1" dirty="0" smtClean="0"/>
              <a:t>All </a:t>
            </a:r>
            <a:r>
              <a:rPr lang="en-IN" sz="2000" b="1" dirty="0"/>
              <a:t>crystals can be described in terms of a lattice and a </a:t>
            </a:r>
            <a:r>
              <a:rPr lang="en-IN" sz="2000" b="1" dirty="0" smtClean="0"/>
              <a:t>basis. A </a:t>
            </a:r>
            <a:r>
              <a:rPr lang="en-IN" sz="2000" b="1" dirty="0">
                <a:solidFill>
                  <a:srgbClr val="FF0000"/>
                </a:solidFill>
              </a:rPr>
              <a:t>lattice</a:t>
            </a:r>
            <a:r>
              <a:rPr lang="en-IN" sz="2000" b="1" dirty="0"/>
              <a:t> is </a:t>
            </a:r>
            <a:r>
              <a:rPr lang="en-IN" sz="2000" b="1" dirty="0" smtClean="0"/>
              <a:t>an infinite </a:t>
            </a:r>
            <a:r>
              <a:rPr lang="en-IN" sz="2000" b="1" i="1" dirty="0"/>
              <a:t>periodic </a:t>
            </a:r>
            <a:r>
              <a:rPr lang="en-IN" sz="2000" b="1" dirty="0"/>
              <a:t>array of geometric points in space, without any atoms. When </a:t>
            </a:r>
            <a:r>
              <a:rPr lang="en-IN" sz="2000" b="1" dirty="0" smtClean="0"/>
              <a:t>we place </a:t>
            </a:r>
            <a:r>
              <a:rPr lang="en-IN" sz="2000" b="1" dirty="0"/>
              <a:t>an identical group of atoms (or molecules), called a </a:t>
            </a:r>
            <a:r>
              <a:rPr lang="en-IN" sz="2000" b="1" dirty="0">
                <a:solidFill>
                  <a:srgbClr val="FF0000"/>
                </a:solidFill>
              </a:rPr>
              <a:t>basis</a:t>
            </a:r>
            <a:r>
              <a:rPr lang="en-IN" sz="2000" b="1" dirty="0"/>
              <a:t>, at each </a:t>
            </a:r>
            <a:r>
              <a:rPr lang="en-IN" sz="2000" b="1" dirty="0" smtClean="0"/>
              <a:t>lattice point</a:t>
            </a:r>
            <a:r>
              <a:rPr lang="en-IN" sz="2000" b="1" dirty="0"/>
              <a:t>, we obtain the actual crystal structure. The crystal is thus a lattice plus </a:t>
            </a:r>
            <a:r>
              <a:rPr lang="en-IN" sz="2000" b="1" dirty="0" smtClean="0"/>
              <a:t>a basis </a:t>
            </a:r>
            <a:r>
              <a:rPr lang="en-IN" sz="2000" b="1" dirty="0"/>
              <a:t>at each lattice point. </a:t>
            </a:r>
          </a:p>
        </p:txBody>
      </p:sp>
      <p:pic>
        <p:nvPicPr>
          <p:cNvPr id="3074" name="Picture 2" descr="http://britneyspears.ac/physics/crystals/images/crystal.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3429" y="0"/>
            <a:ext cx="3948571" cy="1555005"/>
          </a:xfrm>
          <a:prstGeom prst="rect">
            <a:avLst/>
          </a:prstGeom>
          <a:noFill/>
          <a:ln>
            <a:solidFill>
              <a:schemeClr val="tx2">
                <a:lumMod val="60000"/>
                <a:lumOff val="40000"/>
              </a:schemeClr>
            </a:solidFill>
          </a:ln>
          <a:extLst>
            <a:ext uri="{909E8E84-426E-40DD-AFC4-6F175D3DCCD1}">
              <a14:hiddenFill xmlns:a14="http://schemas.microsoft.com/office/drawing/2010/main">
                <a:solidFill>
                  <a:srgbClr val="FFFFFF"/>
                </a:solidFill>
              </a14:hiddenFill>
            </a:ext>
          </a:extLst>
        </p:spPr>
      </p:pic>
      <p:pic>
        <p:nvPicPr>
          <p:cNvPr id="3076" name="Picture 4" descr="Lattice Structures in Crystalline Solids | Chemistry for Majors"/>
          <p:cNvPicPr>
            <a:picLocks noChangeAspect="1" noChangeArrowheads="1"/>
          </p:cNvPicPr>
          <p:nvPr/>
        </p:nvPicPr>
        <p:blipFill rotWithShape="1">
          <a:blip r:embed="rId3">
            <a:extLst>
              <a:ext uri="{28A0092B-C50C-407E-A947-70E740481C1C}">
                <a14:useLocalDpi xmlns:a14="http://schemas.microsoft.com/office/drawing/2010/main" val="0"/>
              </a:ext>
            </a:extLst>
          </a:blip>
          <a:srcRect l="5623" t="13463" r="70923" b="7000"/>
          <a:stretch/>
        </p:blipFill>
        <p:spPr bwMode="auto">
          <a:xfrm>
            <a:off x="10177446" y="1567884"/>
            <a:ext cx="2014554" cy="4818282"/>
          </a:xfrm>
          <a:prstGeom prst="rect">
            <a:avLst/>
          </a:prstGeom>
          <a:noFill/>
          <a:ln>
            <a:solidFill>
              <a:schemeClr val="tx2">
                <a:lumMod val="60000"/>
                <a:lumOff val="4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91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sp>
        <p:nvSpPr>
          <p:cNvPr id="5" name="Content Placeholder 4"/>
          <p:cNvSpPr>
            <a:spLocks noGrp="1"/>
          </p:cNvSpPr>
          <p:nvPr>
            <p:ph idx="1"/>
          </p:nvPr>
        </p:nvSpPr>
        <p:spPr>
          <a:xfrm>
            <a:off x="818884" y="1487986"/>
            <a:ext cx="6187224" cy="2955225"/>
          </a:xfrm>
        </p:spPr>
        <p:txBody>
          <a:bodyPr>
            <a:noAutofit/>
          </a:bodyPr>
          <a:lstStyle/>
          <a:p>
            <a:r>
              <a:rPr lang="en-IN" b="1" dirty="0"/>
              <a:t>The unit cell of the copper crystal is cubic with Cu atoms at its corners and </a:t>
            </a:r>
            <a:r>
              <a:rPr lang="en-IN" b="1" dirty="0" smtClean="0"/>
              <a:t>one Cu </a:t>
            </a:r>
            <a:r>
              <a:rPr lang="en-IN" b="1" dirty="0"/>
              <a:t>atom at the </a:t>
            </a:r>
            <a:r>
              <a:rPr lang="en-IN" b="1" dirty="0" err="1"/>
              <a:t>center</a:t>
            </a:r>
            <a:r>
              <a:rPr lang="en-IN" b="1" dirty="0"/>
              <a:t> of each </a:t>
            </a:r>
            <a:r>
              <a:rPr lang="en-IN" b="1" dirty="0" smtClean="0"/>
              <a:t>face. The </a:t>
            </a:r>
            <a:r>
              <a:rPr lang="en-IN" b="1" dirty="0"/>
              <a:t>unit cell of </a:t>
            </a:r>
            <a:r>
              <a:rPr lang="en-IN" b="1" dirty="0" smtClean="0"/>
              <a:t>Cu is </a:t>
            </a:r>
            <a:r>
              <a:rPr lang="en-IN" b="1" dirty="0"/>
              <a:t>thus said to have a </a:t>
            </a:r>
            <a:r>
              <a:rPr lang="en-IN" b="1" dirty="0">
                <a:solidFill>
                  <a:srgbClr val="FF0000"/>
                </a:solidFill>
              </a:rPr>
              <a:t>face-</a:t>
            </a:r>
            <a:r>
              <a:rPr lang="en-IN" b="1" dirty="0" err="1">
                <a:solidFill>
                  <a:srgbClr val="FF0000"/>
                </a:solidFill>
              </a:rPr>
              <a:t>centered</a:t>
            </a:r>
            <a:r>
              <a:rPr lang="en-IN" b="1" dirty="0">
                <a:solidFill>
                  <a:srgbClr val="FF0000"/>
                </a:solidFill>
              </a:rPr>
              <a:t> cubic (FCC) structure. </a:t>
            </a:r>
            <a:endParaRPr lang="en-IN" b="1" dirty="0" smtClean="0">
              <a:solidFill>
                <a:srgbClr val="FF0000"/>
              </a:solidFill>
            </a:endParaRPr>
          </a:p>
        </p:txBody>
      </p:sp>
      <p:sp>
        <p:nvSpPr>
          <p:cNvPr id="6" name="Title 1"/>
          <p:cNvSpPr txBox="1">
            <a:spLocks/>
          </p:cNvSpPr>
          <p:nvPr/>
        </p:nvSpPr>
        <p:spPr>
          <a:xfrm>
            <a:off x="818883" y="647282"/>
            <a:ext cx="4860700" cy="692121"/>
          </a:xfrm>
          <a:prstGeom prst="rect">
            <a:avLst/>
          </a:prstGeom>
          <a:effectLst/>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smtClean="0"/>
              <a:t>Crystalline State  </a:t>
            </a:r>
            <a:endParaRPr lang="en-IN" b="1" dirty="0"/>
          </a:p>
        </p:txBody>
      </p:sp>
      <p:sp>
        <p:nvSpPr>
          <p:cNvPr id="7" name="Rectangle 6"/>
          <p:cNvSpPr/>
          <p:nvPr/>
        </p:nvSpPr>
        <p:spPr>
          <a:xfrm>
            <a:off x="818883" y="3431044"/>
            <a:ext cx="10643314" cy="2308324"/>
          </a:xfrm>
          <a:prstGeom prst="rect">
            <a:avLst/>
          </a:prstGeom>
        </p:spPr>
        <p:txBody>
          <a:bodyPr wrap="square">
            <a:spAutoFit/>
          </a:bodyPr>
          <a:lstStyle/>
          <a:p>
            <a:pPr marL="285750" indent="-285750">
              <a:buFont typeface="Arial" panose="020B0604020202020204" pitchFamily="34" charset="0"/>
              <a:buChar char="•"/>
            </a:pPr>
            <a:r>
              <a:rPr lang="en-IN" sz="2400" b="1" dirty="0"/>
              <a:t>The length of the cubic unit cell is termed the </a:t>
            </a:r>
            <a:r>
              <a:rPr lang="en-IN" sz="2400" b="1" dirty="0">
                <a:solidFill>
                  <a:srgbClr val="FF0000"/>
                </a:solidFill>
              </a:rPr>
              <a:t>lattice parameter </a:t>
            </a:r>
            <a:r>
              <a:rPr lang="en-IN" sz="2400" b="1" i="1" dirty="0"/>
              <a:t>a </a:t>
            </a:r>
            <a:r>
              <a:rPr lang="en-IN" sz="2400" b="1" dirty="0"/>
              <a:t>of the crystal </a:t>
            </a:r>
            <a:r>
              <a:rPr lang="en-IN" sz="2400" b="1" dirty="0" smtClean="0"/>
              <a:t>structure. </a:t>
            </a:r>
          </a:p>
          <a:p>
            <a:pPr marL="285750" indent="-285750">
              <a:buFont typeface="Arial" panose="020B0604020202020204" pitchFamily="34" charset="0"/>
              <a:buChar char="•"/>
            </a:pPr>
            <a:r>
              <a:rPr lang="en-IN" sz="2400" b="1" dirty="0" smtClean="0"/>
              <a:t>The </a:t>
            </a:r>
            <a:r>
              <a:rPr lang="en-IN" sz="2400" b="1" dirty="0"/>
              <a:t>FCC crystal structure of Cu is known as a close-packed crystal structure because the Cu atoms are packed as closely as possible. </a:t>
            </a:r>
          </a:p>
          <a:p>
            <a:pPr marL="285750" indent="-285750">
              <a:buFont typeface="Arial" panose="020B0604020202020204" pitchFamily="34" charset="0"/>
              <a:buChar char="•"/>
            </a:pPr>
            <a:r>
              <a:rPr lang="en-IN" sz="2400" b="1" dirty="0" smtClean="0"/>
              <a:t>The </a:t>
            </a:r>
            <a:r>
              <a:rPr lang="en-IN" sz="2400" b="1" dirty="0"/>
              <a:t>volume of the FCC unit cell is 74 percent full of atoms, which is the maximum packing possible with identical spheres. </a:t>
            </a:r>
          </a:p>
        </p:txBody>
      </p:sp>
      <p:pic>
        <p:nvPicPr>
          <p:cNvPr id="4098" name="Picture 2" descr="Lattice Structures in Crystalline Solids | Chemistry for Majo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2806" y="191829"/>
            <a:ext cx="4834896" cy="3002924"/>
          </a:xfrm>
          <a:prstGeom prst="rect">
            <a:avLst/>
          </a:prstGeom>
          <a:noFill/>
          <a:ln>
            <a:solidFill>
              <a:schemeClr val="tx2">
                <a:lumMod val="60000"/>
                <a:lumOff val="4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46026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p:cTn id="7" dur="1000" fill="hold"/>
                                        <p:tgtEl>
                                          <p:spTgt spid="4098"/>
                                        </p:tgtEl>
                                        <p:attrNameLst>
                                          <p:attrName>ppt_w</p:attrName>
                                        </p:attrNameLst>
                                      </p:cBhvr>
                                      <p:tavLst>
                                        <p:tav tm="0">
                                          <p:val>
                                            <p:fltVal val="0"/>
                                          </p:val>
                                        </p:tav>
                                        <p:tav tm="100000">
                                          <p:val>
                                            <p:strVal val="#ppt_w"/>
                                          </p:val>
                                        </p:tav>
                                      </p:tavLst>
                                    </p:anim>
                                    <p:anim calcmode="lin" valueType="num">
                                      <p:cBhvr>
                                        <p:cTn id="8" dur="1000" fill="hold"/>
                                        <p:tgtEl>
                                          <p:spTgt spid="4098"/>
                                        </p:tgtEl>
                                        <p:attrNameLst>
                                          <p:attrName>ppt_h</p:attrName>
                                        </p:attrNameLst>
                                      </p:cBhvr>
                                      <p:tavLst>
                                        <p:tav tm="0">
                                          <p:val>
                                            <p:fltVal val="0"/>
                                          </p:val>
                                        </p:tav>
                                        <p:tav tm="100000">
                                          <p:val>
                                            <p:strVal val="#ppt_h"/>
                                          </p:val>
                                        </p:tav>
                                      </p:tavLst>
                                    </p:anim>
                                    <p:anim calcmode="lin" valueType="num">
                                      <p:cBhvr>
                                        <p:cTn id="9" dur="1000" fill="hold"/>
                                        <p:tgtEl>
                                          <p:spTgt spid="4098"/>
                                        </p:tgtEl>
                                        <p:attrNameLst>
                                          <p:attrName>style.rotation</p:attrName>
                                        </p:attrNameLst>
                                      </p:cBhvr>
                                      <p:tavLst>
                                        <p:tav tm="0">
                                          <p:val>
                                            <p:fltVal val="90"/>
                                          </p:val>
                                        </p:tav>
                                        <p:tav tm="100000">
                                          <p:val>
                                            <p:fltVal val="0"/>
                                          </p:val>
                                        </p:tav>
                                      </p:tavLst>
                                    </p:anim>
                                    <p:animEffect transition="in" filter="fade">
                                      <p:cBhvr>
                                        <p:cTn id="10" dur="10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sp>
        <p:nvSpPr>
          <p:cNvPr id="5" name="Content Placeholder 4"/>
          <p:cNvSpPr>
            <a:spLocks noGrp="1"/>
          </p:cNvSpPr>
          <p:nvPr>
            <p:ph idx="1"/>
          </p:nvPr>
        </p:nvSpPr>
        <p:spPr>
          <a:xfrm>
            <a:off x="984117" y="2650064"/>
            <a:ext cx="10454423" cy="3318936"/>
          </a:xfrm>
        </p:spPr>
        <p:txBody>
          <a:bodyPr>
            <a:noAutofit/>
          </a:bodyPr>
          <a:lstStyle/>
          <a:p>
            <a:r>
              <a:rPr lang="en-IN" b="1" dirty="0"/>
              <a:t>By comparison, iron has a </a:t>
            </a:r>
            <a:r>
              <a:rPr lang="en-IN" b="1" dirty="0" smtClean="0">
                <a:solidFill>
                  <a:srgbClr val="FF0000"/>
                </a:solidFill>
              </a:rPr>
              <a:t>body </a:t>
            </a:r>
            <a:r>
              <a:rPr lang="en-IN" b="1" dirty="0" err="1" smtClean="0">
                <a:solidFill>
                  <a:srgbClr val="FF0000"/>
                </a:solidFill>
              </a:rPr>
              <a:t>centered</a:t>
            </a:r>
            <a:r>
              <a:rPr lang="en-IN" b="1" dirty="0" smtClean="0">
                <a:solidFill>
                  <a:srgbClr val="FF0000"/>
                </a:solidFill>
              </a:rPr>
              <a:t> cubic </a:t>
            </a:r>
            <a:r>
              <a:rPr lang="en-IN" b="1" dirty="0">
                <a:solidFill>
                  <a:srgbClr val="FF0000"/>
                </a:solidFill>
              </a:rPr>
              <a:t>(BCC) </a:t>
            </a:r>
            <a:r>
              <a:rPr lang="en-IN" b="1" dirty="0"/>
              <a:t>crystal </a:t>
            </a:r>
            <a:r>
              <a:rPr lang="en-IN" b="1" dirty="0" smtClean="0"/>
              <a:t>structure</a:t>
            </a:r>
          </a:p>
          <a:p>
            <a:r>
              <a:rPr lang="en-IN" b="1" dirty="0" smtClean="0"/>
              <a:t>The </a:t>
            </a:r>
            <a:r>
              <a:rPr lang="en-IN" b="1" dirty="0"/>
              <a:t>volume of the BCC unit cell is 68 percent full of atoms, which is </a:t>
            </a:r>
            <a:r>
              <a:rPr lang="en-IN" b="1" dirty="0" smtClean="0"/>
              <a:t>lower than </a:t>
            </a:r>
            <a:r>
              <a:rPr lang="en-IN" b="1" dirty="0"/>
              <a:t>the maximum possible packing</a:t>
            </a:r>
            <a:r>
              <a:rPr lang="en-IN" b="1" dirty="0" smtClean="0"/>
              <a:t>.</a:t>
            </a:r>
          </a:p>
          <a:p>
            <a:r>
              <a:rPr lang="en-IN" b="1" dirty="0"/>
              <a:t>The FCC crystal structure is only one way to pack the atoms as closely as possible</a:t>
            </a:r>
            <a:r>
              <a:rPr lang="en-IN" b="1" dirty="0" smtClean="0"/>
              <a:t>.</a:t>
            </a:r>
          </a:p>
        </p:txBody>
      </p:sp>
      <p:sp>
        <p:nvSpPr>
          <p:cNvPr id="6" name="Title 1"/>
          <p:cNvSpPr txBox="1">
            <a:spLocks/>
          </p:cNvSpPr>
          <p:nvPr/>
        </p:nvSpPr>
        <p:spPr>
          <a:xfrm>
            <a:off x="883278" y="1278347"/>
            <a:ext cx="4860700" cy="692121"/>
          </a:xfrm>
          <a:prstGeom prst="rect">
            <a:avLst/>
          </a:prstGeom>
          <a:effectLst/>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smtClean="0"/>
              <a:t>Crystalline State  </a:t>
            </a:r>
            <a:endParaRPr lang="en-IN" b="1" dirty="0"/>
          </a:p>
        </p:txBody>
      </p:sp>
    </p:spTree>
    <p:extLst>
      <p:ext uri="{BB962C8B-B14F-4D97-AF65-F5344CB8AC3E}">
        <p14:creationId xmlns:p14="http://schemas.microsoft.com/office/powerpoint/2010/main" val="8919294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sp>
        <p:nvSpPr>
          <p:cNvPr id="5" name="Content Placeholder 4"/>
          <p:cNvSpPr>
            <a:spLocks noGrp="1"/>
          </p:cNvSpPr>
          <p:nvPr>
            <p:ph idx="1"/>
          </p:nvPr>
        </p:nvSpPr>
        <p:spPr>
          <a:xfrm>
            <a:off x="803814" y="1198032"/>
            <a:ext cx="9009888" cy="3318936"/>
          </a:xfrm>
        </p:spPr>
        <p:txBody>
          <a:bodyPr>
            <a:noAutofit/>
          </a:bodyPr>
          <a:lstStyle/>
          <a:p>
            <a:r>
              <a:rPr lang="en-IN" b="1" dirty="0" smtClean="0"/>
              <a:t>In </a:t>
            </a:r>
            <a:r>
              <a:rPr lang="en-IN" b="1" dirty="0"/>
              <a:t>zinc, the atoms are arranged as closely as possible in a </a:t>
            </a:r>
            <a:r>
              <a:rPr lang="en-IN" b="1" dirty="0" smtClean="0"/>
              <a:t>hexagonal symmetry</a:t>
            </a:r>
            <a:r>
              <a:rPr lang="en-IN" b="1" dirty="0"/>
              <a:t>, to form the </a:t>
            </a:r>
            <a:r>
              <a:rPr lang="en-IN" b="1" dirty="0">
                <a:solidFill>
                  <a:srgbClr val="FF0000"/>
                </a:solidFill>
              </a:rPr>
              <a:t>hexagonal close-packed (HCP</a:t>
            </a:r>
            <a:r>
              <a:rPr lang="en-IN" b="1" dirty="0"/>
              <a:t>) structure </a:t>
            </a:r>
            <a:endParaRPr lang="en-IN" b="1" dirty="0" smtClean="0"/>
          </a:p>
          <a:p>
            <a:r>
              <a:rPr lang="en-IN" b="1" dirty="0" smtClean="0"/>
              <a:t>The atomic packing </a:t>
            </a:r>
            <a:r>
              <a:rPr lang="en-IN" b="1" dirty="0"/>
              <a:t>density in the HCP crystal structure is 74 percent, which is the same as </a:t>
            </a:r>
            <a:r>
              <a:rPr lang="en-IN" b="1" dirty="0" smtClean="0"/>
              <a:t>that in </a:t>
            </a:r>
            <a:r>
              <a:rPr lang="en-IN" b="1" dirty="0"/>
              <a:t>the FCC structure.</a:t>
            </a:r>
          </a:p>
          <a:p>
            <a:r>
              <a:rPr lang="en-IN" b="1" dirty="0" smtClean="0">
                <a:solidFill>
                  <a:srgbClr val="FF0000"/>
                </a:solidFill>
              </a:rPr>
              <a:t>Covalently bonded solids, such as silicon and germanium, have a diamond crystal structure</a:t>
            </a:r>
          </a:p>
          <a:p>
            <a:r>
              <a:rPr lang="en-IN" b="1" dirty="0" smtClean="0"/>
              <a:t>Although </a:t>
            </a:r>
            <a:r>
              <a:rPr lang="en-IN" b="1" dirty="0"/>
              <a:t>there are atoms at each corner and at the </a:t>
            </a:r>
            <a:r>
              <a:rPr lang="en-IN" b="1" dirty="0" err="1"/>
              <a:t>center</a:t>
            </a:r>
            <a:r>
              <a:rPr lang="en-IN" b="1" dirty="0"/>
              <a:t> of each face, indicating an </a:t>
            </a:r>
            <a:r>
              <a:rPr lang="en-IN" b="1" dirty="0">
                <a:solidFill>
                  <a:srgbClr val="FF0000"/>
                </a:solidFill>
              </a:rPr>
              <a:t>FCC-like structure</a:t>
            </a:r>
            <a:r>
              <a:rPr lang="en-IN" b="1" dirty="0"/>
              <a:t>, there are </a:t>
            </a:r>
            <a:r>
              <a:rPr lang="en-IN" b="1" dirty="0">
                <a:solidFill>
                  <a:srgbClr val="FF0000"/>
                </a:solidFill>
              </a:rPr>
              <a:t>four atoms within the cell as well. </a:t>
            </a:r>
          </a:p>
        </p:txBody>
      </p:sp>
      <p:sp>
        <p:nvSpPr>
          <p:cNvPr id="6" name="Title 1"/>
          <p:cNvSpPr txBox="1">
            <a:spLocks/>
          </p:cNvSpPr>
          <p:nvPr/>
        </p:nvSpPr>
        <p:spPr>
          <a:xfrm>
            <a:off x="818883" y="647282"/>
            <a:ext cx="4860700" cy="692121"/>
          </a:xfrm>
          <a:prstGeom prst="rect">
            <a:avLst/>
          </a:prstGeom>
          <a:effectLst/>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smtClean="0"/>
              <a:t>Crystalline State  </a:t>
            </a:r>
            <a:endParaRPr lang="en-IN" b="1" dirty="0"/>
          </a:p>
        </p:txBody>
      </p:sp>
      <p:pic>
        <p:nvPicPr>
          <p:cNvPr id="5122" name="Picture 2" descr="Lutetium - Strength - Hardness - Elasticity - Crystal Structur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013303" y="1461736"/>
            <a:ext cx="1861018" cy="279152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llustrate the hexagonal close packed structure, Chemist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5042" y="5186659"/>
            <a:ext cx="2703457" cy="1439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8222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ppt_x"/>
                                          </p:val>
                                        </p:tav>
                                        <p:tav tm="100000">
                                          <p:val>
                                            <p:strVal val="#ppt_x"/>
                                          </p:val>
                                        </p:tav>
                                      </p:tavLst>
                                    </p:anim>
                                    <p:anim calcmode="lin" valueType="num">
                                      <p:cBhvr additive="base">
                                        <p:cTn id="8" dur="500" fill="hold"/>
                                        <p:tgtEl>
                                          <p:spTgt spid="512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50"/>
                                        </p:tgtEl>
                                        <p:attrNameLst>
                                          <p:attrName>style.visibility</p:attrName>
                                        </p:attrNameLst>
                                      </p:cBhvr>
                                      <p:to>
                                        <p:strVal val="visible"/>
                                      </p:to>
                                    </p:set>
                                    <p:anim calcmode="lin" valueType="num">
                                      <p:cBhvr additive="base">
                                        <p:cTn id="11" dur="500" fill="hold"/>
                                        <p:tgtEl>
                                          <p:spTgt spid="2050"/>
                                        </p:tgtEl>
                                        <p:attrNameLst>
                                          <p:attrName>ppt_x</p:attrName>
                                        </p:attrNameLst>
                                      </p:cBhvr>
                                      <p:tavLst>
                                        <p:tav tm="0">
                                          <p:val>
                                            <p:strVal val="#ppt_x"/>
                                          </p:val>
                                        </p:tav>
                                        <p:tav tm="100000">
                                          <p:val>
                                            <p:strVal val="#ppt_x"/>
                                          </p:val>
                                        </p:tav>
                                      </p:tavLst>
                                    </p:anim>
                                    <p:anim calcmode="lin" valueType="num">
                                      <p:cBhvr additive="base">
                                        <p:cTn id="12"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pic>
        <p:nvPicPr>
          <p:cNvPr id="6" name="Picture 5"/>
          <p:cNvPicPr>
            <a:picLocks noChangeAspect="1"/>
          </p:cNvPicPr>
          <p:nvPr/>
        </p:nvPicPr>
        <p:blipFill rotWithShape="1">
          <a:blip r:embed="rId2"/>
          <a:srcRect l="44074" t="15586" r="13580" b="22195"/>
          <a:stretch/>
        </p:blipFill>
        <p:spPr>
          <a:xfrm>
            <a:off x="1754390" y="1327993"/>
            <a:ext cx="3953815" cy="3450069"/>
          </a:xfrm>
          <a:prstGeom prst="rect">
            <a:avLst/>
          </a:prstGeom>
        </p:spPr>
      </p:pic>
      <p:pic>
        <p:nvPicPr>
          <p:cNvPr id="7" name="Picture 6"/>
          <p:cNvPicPr>
            <a:picLocks noChangeAspect="1"/>
          </p:cNvPicPr>
          <p:nvPr/>
        </p:nvPicPr>
        <p:blipFill>
          <a:blip r:embed="rId3"/>
          <a:stretch>
            <a:fillRect/>
          </a:stretch>
        </p:blipFill>
        <p:spPr>
          <a:xfrm>
            <a:off x="5874979" y="1327993"/>
            <a:ext cx="3681145" cy="3428363"/>
          </a:xfrm>
          <a:prstGeom prst="rect">
            <a:avLst/>
          </a:prstGeom>
        </p:spPr>
      </p:pic>
    </p:spTree>
    <p:extLst>
      <p:ext uri="{BB962C8B-B14F-4D97-AF65-F5344CB8AC3E}">
        <p14:creationId xmlns:p14="http://schemas.microsoft.com/office/powerpoint/2010/main" val="3910673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7368" y="853343"/>
            <a:ext cx="10129229" cy="1303867"/>
          </a:xfrm>
        </p:spPr>
        <p:txBody>
          <a:bodyPr>
            <a:noAutofit/>
          </a:bodyPr>
          <a:lstStyle/>
          <a:p>
            <a:pPr algn="l"/>
            <a:r>
              <a:rPr lang="en-IN" sz="1800" b="1" dirty="0" smtClean="0"/>
              <a:t>Consider the FCC unit cell of the copper crystal</a:t>
            </a:r>
            <a:br>
              <a:rPr lang="en-IN" sz="1800" b="1" dirty="0" smtClean="0"/>
            </a:br>
            <a:r>
              <a:rPr lang="en-IN" sz="1800" b="1" i="1" dirty="0" smtClean="0"/>
              <a:t>a. </a:t>
            </a:r>
            <a:r>
              <a:rPr lang="en-IN" sz="1800" b="1" dirty="0" smtClean="0"/>
              <a:t>How many atoms are there per unit cell?</a:t>
            </a:r>
            <a:br>
              <a:rPr lang="en-IN" sz="1800" b="1" dirty="0" smtClean="0"/>
            </a:br>
            <a:r>
              <a:rPr lang="en-IN" sz="1800" b="1" i="1" dirty="0" smtClean="0"/>
              <a:t>b. </a:t>
            </a:r>
            <a:r>
              <a:rPr lang="en-IN" sz="1800" b="1" dirty="0" smtClean="0"/>
              <a:t>If </a:t>
            </a:r>
            <a:r>
              <a:rPr lang="en-IN" sz="1800" b="1" i="1" dirty="0" smtClean="0"/>
              <a:t>R </a:t>
            </a:r>
            <a:r>
              <a:rPr lang="en-IN" sz="1800" b="1" dirty="0" smtClean="0"/>
              <a:t>is the radius of the Cu atom, find the lattice parameter </a:t>
            </a:r>
            <a:r>
              <a:rPr lang="en-IN" sz="1800" b="1" i="1" dirty="0" smtClean="0"/>
              <a:t>a</a:t>
            </a:r>
            <a:r>
              <a:rPr lang="en-IN" sz="1800" b="1" dirty="0" smtClean="0"/>
              <a:t>.</a:t>
            </a:r>
            <a:br>
              <a:rPr lang="en-IN" sz="1800" b="1" dirty="0" smtClean="0"/>
            </a:br>
            <a:r>
              <a:rPr lang="en-IN" sz="1800" b="1" i="1" dirty="0" smtClean="0"/>
              <a:t>c. </a:t>
            </a:r>
            <a:r>
              <a:rPr lang="en-IN" sz="1800" b="1" dirty="0" smtClean="0"/>
              <a:t>Calculate the atomic packing factor (APF)</a:t>
            </a:r>
            <a:br>
              <a:rPr lang="en-IN" sz="1800" b="1" dirty="0" smtClean="0"/>
            </a:br>
            <a:r>
              <a:rPr lang="en-IN" sz="1800" b="1" i="1" dirty="0" smtClean="0"/>
              <a:t>d. </a:t>
            </a:r>
            <a:r>
              <a:rPr lang="en-IN" sz="1800" b="1" dirty="0" smtClean="0"/>
              <a:t>Calculate the atomic concentration (number of atoms per unit volume) in Cu and the density of the crystal given that the atomic mass of Cu is 63.55 g mol−1 and the radius of the Cu atom is 0.128 nm.</a:t>
            </a:r>
            <a:endParaRPr lang="en-IN" sz="1800" b="1" dirty="0"/>
          </a:p>
        </p:txBody>
      </p:sp>
      <p:sp>
        <p:nvSpPr>
          <p:cNvPr id="3" name="Content Placeholder 2"/>
          <p:cNvSpPr>
            <a:spLocks noGrp="1"/>
          </p:cNvSpPr>
          <p:nvPr>
            <p:ph idx="1"/>
          </p:nvPr>
        </p:nvSpPr>
        <p:spPr/>
        <p:txBody>
          <a:bodyPr/>
          <a:lstStyle/>
          <a:p>
            <a:r>
              <a:rPr lang="en-IN" dirty="0"/>
              <a:t>APF </a:t>
            </a:r>
            <a:r>
              <a:rPr lang="en-IN" dirty="0" smtClean="0"/>
              <a:t>=Volume </a:t>
            </a:r>
            <a:r>
              <a:rPr lang="en-IN" dirty="0"/>
              <a:t>of atoms in unit </a:t>
            </a:r>
            <a:r>
              <a:rPr lang="en-IN" dirty="0" smtClean="0"/>
              <a:t>cell / Volume </a:t>
            </a:r>
            <a:r>
              <a:rPr lang="en-IN" dirty="0"/>
              <a:t>of unit </a:t>
            </a:r>
            <a:r>
              <a:rPr lang="en-IN" dirty="0" smtClean="0"/>
              <a:t>cell</a:t>
            </a:r>
          </a:p>
          <a:p>
            <a:r>
              <a:rPr lang="en-IN" i="1" dirty="0" err="1" smtClean="0"/>
              <a:t>n</a:t>
            </a:r>
            <a:r>
              <a:rPr lang="en-IN" baseline="-25000" dirty="0" err="1" smtClean="0"/>
              <a:t>at</a:t>
            </a:r>
            <a:r>
              <a:rPr lang="en-IN" dirty="0" smtClean="0"/>
              <a:t> = Number of atoms in unit cell / Volume of unit cell</a:t>
            </a:r>
          </a:p>
          <a:p>
            <a:r>
              <a:rPr lang="el-GR" i="1" dirty="0"/>
              <a:t>ρ </a:t>
            </a:r>
            <a:r>
              <a:rPr lang="el-GR" dirty="0" smtClean="0"/>
              <a:t>=</a:t>
            </a:r>
            <a:r>
              <a:rPr lang="en-IN" dirty="0" smtClean="0"/>
              <a:t> Mass </a:t>
            </a:r>
            <a:r>
              <a:rPr lang="en-IN" dirty="0"/>
              <a:t>of all atoms in unit </a:t>
            </a:r>
            <a:r>
              <a:rPr lang="en-IN" dirty="0" smtClean="0"/>
              <a:t>cell / Volume </a:t>
            </a:r>
            <a:r>
              <a:rPr lang="en-IN" dirty="0"/>
              <a:t>of unit cell</a:t>
            </a:r>
          </a:p>
        </p:txBody>
      </p:sp>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pic>
        <p:nvPicPr>
          <p:cNvPr id="6152" name="Picture 8" descr="How to calculate the theoretical density of FCC Copper, which has an atomic  radius of 0.128 nm and an atomic weight of 63.55 g/mol - Quor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1301" y="126299"/>
            <a:ext cx="3185666" cy="158937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846594" y="4311236"/>
            <a:ext cx="10486813" cy="1322487"/>
          </a:xfrm>
          <a:prstGeom prst="rect">
            <a:avLst/>
          </a:prstGeom>
        </p:spPr>
      </p:pic>
    </p:spTree>
    <p:extLst>
      <p:ext uri="{BB962C8B-B14F-4D97-AF65-F5344CB8AC3E}">
        <p14:creationId xmlns:p14="http://schemas.microsoft.com/office/powerpoint/2010/main" val="36130437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pic>
        <p:nvPicPr>
          <p:cNvPr id="6" name="Picture 5"/>
          <p:cNvPicPr>
            <a:picLocks noChangeAspect="1"/>
          </p:cNvPicPr>
          <p:nvPr/>
        </p:nvPicPr>
        <p:blipFill>
          <a:blip r:embed="rId2"/>
          <a:stretch>
            <a:fillRect/>
          </a:stretch>
        </p:blipFill>
        <p:spPr>
          <a:xfrm>
            <a:off x="918807" y="863688"/>
            <a:ext cx="10363086" cy="1852583"/>
          </a:xfrm>
          <a:prstGeom prst="rect">
            <a:avLst/>
          </a:prstGeom>
        </p:spPr>
      </p:pic>
      <p:pic>
        <p:nvPicPr>
          <p:cNvPr id="7" name="Picture 6"/>
          <p:cNvPicPr>
            <a:picLocks noChangeAspect="1"/>
          </p:cNvPicPr>
          <p:nvPr/>
        </p:nvPicPr>
        <p:blipFill>
          <a:blip r:embed="rId3"/>
          <a:stretch>
            <a:fillRect/>
          </a:stretch>
        </p:blipFill>
        <p:spPr>
          <a:xfrm>
            <a:off x="2464601" y="2716271"/>
            <a:ext cx="7677033" cy="2744371"/>
          </a:xfrm>
          <a:prstGeom prst="rect">
            <a:avLst/>
          </a:prstGeom>
        </p:spPr>
      </p:pic>
    </p:spTree>
    <p:extLst>
      <p:ext uri="{BB962C8B-B14F-4D97-AF65-F5344CB8AC3E}">
        <p14:creationId xmlns:p14="http://schemas.microsoft.com/office/powerpoint/2010/main" val="28856481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pic>
        <p:nvPicPr>
          <p:cNvPr id="5" name="Picture 4"/>
          <p:cNvPicPr>
            <a:picLocks noChangeAspect="1"/>
          </p:cNvPicPr>
          <p:nvPr/>
        </p:nvPicPr>
        <p:blipFill>
          <a:blip r:embed="rId2"/>
          <a:stretch>
            <a:fillRect/>
          </a:stretch>
        </p:blipFill>
        <p:spPr>
          <a:xfrm>
            <a:off x="985096" y="706516"/>
            <a:ext cx="6124042" cy="1619687"/>
          </a:xfrm>
          <a:prstGeom prst="rect">
            <a:avLst/>
          </a:prstGeom>
        </p:spPr>
      </p:pic>
      <p:pic>
        <p:nvPicPr>
          <p:cNvPr id="6" name="Picture 5"/>
          <p:cNvPicPr>
            <a:picLocks noChangeAspect="1"/>
          </p:cNvPicPr>
          <p:nvPr/>
        </p:nvPicPr>
        <p:blipFill>
          <a:blip r:embed="rId3"/>
          <a:stretch>
            <a:fillRect/>
          </a:stretch>
        </p:blipFill>
        <p:spPr>
          <a:xfrm>
            <a:off x="884161" y="2452498"/>
            <a:ext cx="9431816" cy="3516502"/>
          </a:xfrm>
          <a:prstGeom prst="rect">
            <a:avLst/>
          </a:prstGeom>
        </p:spPr>
      </p:pic>
    </p:spTree>
    <p:extLst>
      <p:ext uri="{BB962C8B-B14F-4D97-AF65-F5344CB8AC3E}">
        <p14:creationId xmlns:p14="http://schemas.microsoft.com/office/powerpoint/2010/main" val="2904936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Relation : a vs R for different Unit cell Structures</a:t>
            </a:r>
            <a:endParaRPr lang="en-IN" dirty="0"/>
          </a:p>
        </p:txBody>
      </p:sp>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pic>
        <p:nvPicPr>
          <p:cNvPr id="6" name="Picture 5"/>
          <p:cNvPicPr>
            <a:picLocks noChangeAspect="1"/>
          </p:cNvPicPr>
          <p:nvPr/>
        </p:nvPicPr>
        <p:blipFill>
          <a:blip r:embed="rId2"/>
          <a:stretch>
            <a:fillRect/>
          </a:stretch>
        </p:blipFill>
        <p:spPr>
          <a:xfrm>
            <a:off x="3495508" y="2711834"/>
            <a:ext cx="5236367" cy="2695618"/>
          </a:xfrm>
          <a:prstGeom prst="rect">
            <a:avLst/>
          </a:prstGeom>
        </p:spPr>
      </p:pic>
    </p:spTree>
    <p:extLst>
      <p:ext uri="{BB962C8B-B14F-4D97-AF65-F5344CB8AC3E}">
        <p14:creationId xmlns:p14="http://schemas.microsoft.com/office/powerpoint/2010/main" val="3671778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t>CRYSTALLINE DEFECTS AND THEIR</a:t>
            </a:r>
            <a:br>
              <a:rPr lang="en-IN" sz="3200" b="1" dirty="0"/>
            </a:br>
            <a:r>
              <a:rPr lang="en-IN" sz="3200" b="1" dirty="0"/>
              <a:t>SIGNIFICANCE</a:t>
            </a:r>
            <a:endParaRPr lang="en-IN" sz="3200" dirty="0"/>
          </a:p>
        </p:txBody>
      </p:sp>
      <p:sp>
        <p:nvSpPr>
          <p:cNvPr id="3" name="Content Placeholder 2"/>
          <p:cNvSpPr>
            <a:spLocks noGrp="1"/>
          </p:cNvSpPr>
          <p:nvPr>
            <p:ph idx="1"/>
          </p:nvPr>
        </p:nvSpPr>
        <p:spPr>
          <a:xfrm>
            <a:off x="927279" y="2468031"/>
            <a:ext cx="9969318" cy="3318936"/>
          </a:xfrm>
        </p:spPr>
        <p:txBody>
          <a:bodyPr>
            <a:normAutofit fontScale="92500"/>
          </a:bodyPr>
          <a:lstStyle/>
          <a:p>
            <a:pPr algn="just"/>
            <a:r>
              <a:rPr lang="en-IN" dirty="0"/>
              <a:t>By bringing all the atoms together to try to form a perfect crystal, we lower the </a:t>
            </a:r>
            <a:r>
              <a:rPr lang="en-IN" dirty="0" smtClean="0"/>
              <a:t>total potential </a:t>
            </a:r>
            <a:r>
              <a:rPr lang="en-IN" dirty="0"/>
              <a:t>energy of the atoms as much as possible for that particular structure. </a:t>
            </a:r>
            <a:endParaRPr lang="en-IN" dirty="0" smtClean="0"/>
          </a:p>
          <a:p>
            <a:pPr algn="just"/>
            <a:r>
              <a:rPr lang="en-IN" dirty="0" smtClean="0"/>
              <a:t>What</a:t>
            </a:r>
            <a:r>
              <a:rPr lang="en-IN" dirty="0"/>
              <a:t> </a:t>
            </a:r>
            <a:r>
              <a:rPr lang="en-IN" dirty="0" smtClean="0"/>
              <a:t>happens </a:t>
            </a:r>
            <a:r>
              <a:rPr lang="en-IN" dirty="0"/>
              <a:t>when the crystal is grown from a liquid or </a:t>
            </a:r>
            <a:r>
              <a:rPr lang="en-IN" dirty="0" err="1"/>
              <a:t>vapor</a:t>
            </a:r>
            <a:r>
              <a:rPr lang="en-IN" dirty="0"/>
              <a:t>; do you always get </a:t>
            </a:r>
            <a:r>
              <a:rPr lang="en-IN" dirty="0" smtClean="0"/>
              <a:t>a perfect </a:t>
            </a:r>
            <a:r>
              <a:rPr lang="en-IN" dirty="0"/>
              <a:t>crystal? </a:t>
            </a:r>
            <a:endParaRPr lang="en-IN" dirty="0" smtClean="0"/>
          </a:p>
          <a:p>
            <a:pPr algn="just"/>
            <a:r>
              <a:rPr lang="en-IN" dirty="0" smtClean="0"/>
              <a:t>What </a:t>
            </a:r>
            <a:r>
              <a:rPr lang="en-IN" dirty="0"/>
              <a:t>happens when the temperature is raised? What happens </a:t>
            </a:r>
            <a:r>
              <a:rPr lang="en-IN" dirty="0" smtClean="0"/>
              <a:t>when impurities </a:t>
            </a:r>
            <a:r>
              <a:rPr lang="en-IN" dirty="0"/>
              <a:t>are added to the solid?</a:t>
            </a:r>
          </a:p>
          <a:p>
            <a:pPr algn="just"/>
            <a:r>
              <a:rPr lang="en-IN" dirty="0"/>
              <a:t>There is no such thing as a perfect crystal. We must therefore understand </a:t>
            </a:r>
            <a:r>
              <a:rPr lang="en-IN" dirty="0" smtClean="0"/>
              <a:t>the types </a:t>
            </a:r>
            <a:r>
              <a:rPr lang="en-IN" dirty="0"/>
              <a:t>of defects that can exist in a given crystal structure. </a:t>
            </a:r>
          </a:p>
        </p:txBody>
      </p:sp>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spTree>
    <p:extLst>
      <p:ext uri="{BB962C8B-B14F-4D97-AF65-F5344CB8AC3E}">
        <p14:creationId xmlns:p14="http://schemas.microsoft.com/office/powerpoint/2010/main" val="2489466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0625" y="589084"/>
            <a:ext cx="6275292" cy="1303867"/>
          </a:xfrm>
        </p:spPr>
        <p:txBody>
          <a:bodyPr>
            <a:normAutofit/>
          </a:bodyPr>
          <a:lstStyle/>
          <a:p>
            <a:r>
              <a:rPr lang="en-IN" sz="2800" b="1" dirty="0"/>
              <a:t>ATOMIC STRUCTURE AND ATOMIC NUMBER</a:t>
            </a:r>
            <a:endParaRPr lang="en-IN" sz="2800" dirty="0"/>
          </a:p>
        </p:txBody>
      </p:sp>
      <p:sp>
        <p:nvSpPr>
          <p:cNvPr id="3" name="Content Placeholder 2"/>
          <p:cNvSpPr>
            <a:spLocks noGrp="1"/>
          </p:cNvSpPr>
          <p:nvPr>
            <p:ph idx="1"/>
          </p:nvPr>
        </p:nvSpPr>
        <p:spPr>
          <a:xfrm>
            <a:off x="793233" y="2829355"/>
            <a:ext cx="10502153" cy="3691468"/>
          </a:xfrm>
        </p:spPr>
        <p:txBody>
          <a:bodyPr>
            <a:normAutofit/>
          </a:bodyPr>
          <a:lstStyle/>
          <a:p>
            <a:pPr algn="just"/>
            <a:r>
              <a:rPr lang="en-IN" dirty="0" smtClean="0"/>
              <a:t>When the protons and neutrons are brought together very closely, the strong force overcomes the electrostatic repulsion between the protons and keeps the nucleus intact. The number of protons in the nucleus is the </a:t>
            </a:r>
            <a:r>
              <a:rPr lang="en-IN" sz="3100" b="1" dirty="0" smtClean="0">
                <a:solidFill>
                  <a:srgbClr val="FF0000"/>
                </a:solidFill>
              </a:rPr>
              <a:t>atomic number</a:t>
            </a:r>
            <a:r>
              <a:rPr lang="en-IN" b="1" dirty="0" smtClean="0"/>
              <a:t> </a:t>
            </a:r>
            <a:r>
              <a:rPr lang="en-IN" i="1" dirty="0" smtClean="0"/>
              <a:t> </a:t>
            </a:r>
            <a:r>
              <a:rPr lang="en-IN" dirty="0" smtClean="0"/>
              <a:t>of the element. </a:t>
            </a:r>
          </a:p>
          <a:p>
            <a:pPr algn="just"/>
            <a:r>
              <a:rPr lang="en-IN" dirty="0" smtClean="0"/>
              <a:t>The </a:t>
            </a:r>
            <a:r>
              <a:rPr lang="en-IN" sz="3100" b="1" dirty="0" smtClean="0">
                <a:solidFill>
                  <a:srgbClr val="FF0000"/>
                </a:solidFill>
              </a:rPr>
              <a:t>electrons are assumed to be orbiting the nucleus</a:t>
            </a:r>
            <a:r>
              <a:rPr lang="en-IN" dirty="0" smtClean="0"/>
              <a:t>. They are distributed in various shells and subshells within the shells, obeying certain occupation (or seating) rules.</a:t>
            </a:r>
            <a:endParaRPr lang="en-IN" dirty="0"/>
          </a:p>
        </p:txBody>
      </p:sp>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pic>
        <p:nvPicPr>
          <p:cNvPr id="2050" name="Picture 2" descr="Uranium atom | Atom drawing, Animated drawings, Atom"/>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589833" y="129115"/>
            <a:ext cx="3433931" cy="257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31597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698797"/>
            <a:ext cx="9601196" cy="1303867"/>
          </a:xfrm>
        </p:spPr>
        <p:txBody>
          <a:bodyPr>
            <a:normAutofit fontScale="90000"/>
          </a:bodyPr>
          <a:lstStyle/>
          <a:p>
            <a:r>
              <a:rPr lang="en-IN" b="1" dirty="0"/>
              <a:t>POINT </a:t>
            </a:r>
            <a:r>
              <a:rPr lang="en-IN" b="1" dirty="0" smtClean="0"/>
              <a:t>DEFECTS</a:t>
            </a:r>
            <a:br>
              <a:rPr lang="en-IN" b="1" dirty="0" smtClean="0"/>
            </a:br>
            <a:r>
              <a:rPr lang="en-IN" b="1" dirty="0" smtClean="0"/>
              <a:t>VACANCIES </a:t>
            </a:r>
            <a:r>
              <a:rPr lang="en-IN" b="1" dirty="0"/>
              <a:t>AND IMPURITIES</a:t>
            </a:r>
            <a:endParaRPr lang="en-IN" dirty="0"/>
          </a:p>
        </p:txBody>
      </p:sp>
      <p:sp>
        <p:nvSpPr>
          <p:cNvPr id="3" name="Content Placeholder 2"/>
          <p:cNvSpPr>
            <a:spLocks noGrp="1"/>
          </p:cNvSpPr>
          <p:nvPr>
            <p:ph idx="1"/>
          </p:nvPr>
        </p:nvSpPr>
        <p:spPr>
          <a:xfrm>
            <a:off x="834749" y="2119050"/>
            <a:ext cx="7472124" cy="3318936"/>
          </a:xfrm>
        </p:spPr>
        <p:txBody>
          <a:bodyPr>
            <a:noAutofit/>
          </a:bodyPr>
          <a:lstStyle/>
          <a:p>
            <a:pPr algn="just"/>
            <a:r>
              <a:rPr lang="en-IN" sz="2000" dirty="0"/>
              <a:t>Above the absolute zero temperature, all crystals have atomic vacancies or </a:t>
            </a:r>
            <a:r>
              <a:rPr lang="en-IN" sz="2000" dirty="0" smtClean="0"/>
              <a:t>atoms missing </a:t>
            </a:r>
            <a:r>
              <a:rPr lang="en-IN" sz="2000" dirty="0"/>
              <a:t>from lattice sites in the crystal structure. The vacancies exist as a </a:t>
            </a:r>
            <a:r>
              <a:rPr lang="en-IN" sz="2000" dirty="0" smtClean="0"/>
              <a:t>requirement of </a:t>
            </a:r>
            <a:r>
              <a:rPr lang="en-IN" sz="2000" dirty="0"/>
              <a:t>thermal equilibrium and are called </a:t>
            </a:r>
            <a:r>
              <a:rPr lang="en-IN" sz="2000" b="1" dirty="0">
                <a:solidFill>
                  <a:srgbClr val="FF0000"/>
                </a:solidFill>
              </a:rPr>
              <a:t>thermodynamic defects</a:t>
            </a:r>
            <a:r>
              <a:rPr lang="en-IN" sz="2000" b="1" dirty="0"/>
              <a:t>. </a:t>
            </a:r>
            <a:endParaRPr lang="en-IN" sz="2000" b="1" dirty="0" smtClean="0"/>
          </a:p>
          <a:p>
            <a:pPr algn="just"/>
            <a:r>
              <a:rPr lang="en-IN" sz="2000" dirty="0" smtClean="0"/>
              <a:t>Vacancies introduce </a:t>
            </a:r>
            <a:r>
              <a:rPr lang="en-IN" sz="2000" dirty="0"/>
              <a:t>disorder into the crystal by upsetting the perfect periodicity of </a:t>
            </a:r>
            <a:r>
              <a:rPr lang="en-IN" sz="2000" dirty="0" smtClean="0"/>
              <a:t>atomic arrangements</a:t>
            </a:r>
            <a:r>
              <a:rPr lang="en-IN" sz="2000" dirty="0"/>
              <a:t>.</a:t>
            </a:r>
          </a:p>
          <a:p>
            <a:pPr algn="just"/>
            <a:r>
              <a:rPr lang="en-IN" sz="2000" dirty="0"/>
              <a:t>We know </a:t>
            </a:r>
            <a:r>
              <a:rPr lang="en-IN" sz="2000" dirty="0" smtClean="0"/>
              <a:t>that </a:t>
            </a:r>
            <a:r>
              <a:rPr lang="en-IN" sz="2000" dirty="0"/>
              <a:t>all the atoms in a crystal </a:t>
            </a:r>
            <a:r>
              <a:rPr lang="en-IN" sz="2000" dirty="0" smtClean="0"/>
              <a:t>vibrate about </a:t>
            </a:r>
            <a:r>
              <a:rPr lang="en-IN" sz="2000" dirty="0"/>
              <a:t>their equilibrium </a:t>
            </a:r>
            <a:r>
              <a:rPr lang="en-IN" sz="2000" dirty="0" smtClean="0"/>
              <a:t>positions. At </a:t>
            </a:r>
            <a:r>
              <a:rPr lang="en-IN" sz="2000" dirty="0"/>
              <a:t>some instant, there may be one </a:t>
            </a:r>
            <a:r>
              <a:rPr lang="en-IN" sz="2000" dirty="0" smtClean="0"/>
              <a:t>atom with </a:t>
            </a:r>
            <a:r>
              <a:rPr lang="en-IN" sz="2000" dirty="0"/>
              <a:t>sufficient energy to break its </a:t>
            </a:r>
            <a:r>
              <a:rPr lang="en-IN" sz="2000" dirty="0" smtClean="0"/>
              <a:t>bonds</a:t>
            </a:r>
            <a:endParaRPr lang="en-IN" sz="2000" dirty="0"/>
          </a:p>
        </p:txBody>
      </p:sp>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pic>
        <p:nvPicPr>
          <p:cNvPr id="6146" name="Picture 2" descr="Difference Between Point Defect and Line Defect | Compare the Difference  Between Similar Ter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6873" y="2356833"/>
            <a:ext cx="3885127" cy="3709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8353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7435" y="670628"/>
            <a:ext cx="5399646" cy="5298372"/>
          </a:xfrm>
          <a:prstGeom prst="rect">
            <a:avLst/>
          </a:prstGeom>
        </p:spPr>
        <p:txBody>
          <a:bodyPr>
            <a:normAutofit fontScale="92500" lnSpcReduction="10000"/>
          </a:bodyPr>
          <a:lstStyle/>
          <a:p>
            <a:r>
              <a:rPr lang="en-IN" dirty="0"/>
              <a:t>This leaves a vacancy behind, just below the </a:t>
            </a:r>
            <a:r>
              <a:rPr lang="en-IN" dirty="0" smtClean="0"/>
              <a:t>surface</a:t>
            </a:r>
            <a:endParaRPr lang="en-IN" dirty="0"/>
          </a:p>
          <a:p>
            <a:r>
              <a:rPr lang="en-IN" dirty="0" smtClean="0"/>
              <a:t>This </a:t>
            </a:r>
            <a:r>
              <a:rPr lang="en-IN" dirty="0"/>
              <a:t>vacancy can then diffuse into the bulk of the crystal, because a </a:t>
            </a:r>
            <a:r>
              <a:rPr lang="en-IN" dirty="0" err="1" smtClean="0"/>
              <a:t>neighboring</a:t>
            </a:r>
            <a:r>
              <a:rPr lang="en-IN" dirty="0"/>
              <a:t> </a:t>
            </a:r>
            <a:r>
              <a:rPr lang="en-IN" dirty="0" smtClean="0"/>
              <a:t>atom </a:t>
            </a:r>
            <a:r>
              <a:rPr lang="en-IN" dirty="0"/>
              <a:t>can diffuse into it</a:t>
            </a:r>
            <a:r>
              <a:rPr lang="en-IN" dirty="0" smtClean="0"/>
              <a:t>.</a:t>
            </a:r>
          </a:p>
          <a:p>
            <a:r>
              <a:rPr lang="en-IN" dirty="0"/>
              <a:t>Suppose that </a:t>
            </a:r>
            <a:r>
              <a:rPr lang="en-IN" i="1" dirty="0" err="1"/>
              <a:t>E</a:t>
            </a:r>
            <a:r>
              <a:rPr lang="en-IN" dirty="0" err="1"/>
              <a:t>v</a:t>
            </a:r>
            <a:r>
              <a:rPr lang="en-IN" dirty="0"/>
              <a:t> is the average energy required to create </a:t>
            </a:r>
            <a:r>
              <a:rPr lang="en-IN" dirty="0" smtClean="0"/>
              <a:t>such a </a:t>
            </a:r>
            <a:r>
              <a:rPr lang="en-IN" dirty="0"/>
              <a:t>vacancy. </a:t>
            </a:r>
            <a:endParaRPr lang="en-IN" dirty="0" smtClean="0"/>
          </a:p>
          <a:p>
            <a:r>
              <a:rPr lang="en-IN" dirty="0" smtClean="0"/>
              <a:t>Then </a:t>
            </a:r>
            <a:r>
              <a:rPr lang="en-IN" dirty="0"/>
              <a:t>only a fraction, </a:t>
            </a:r>
            <a:r>
              <a:rPr lang="en-IN" dirty="0" err="1"/>
              <a:t>exp</a:t>
            </a:r>
            <a:r>
              <a:rPr lang="en-IN" dirty="0"/>
              <a:t>(−</a:t>
            </a:r>
            <a:r>
              <a:rPr lang="en-IN" i="1" dirty="0" err="1"/>
              <a:t>E</a:t>
            </a:r>
            <a:r>
              <a:rPr lang="en-IN" dirty="0" err="1"/>
              <a:t>v∕</a:t>
            </a:r>
            <a:r>
              <a:rPr lang="en-IN" i="1" dirty="0" err="1"/>
              <a:t>kT</a:t>
            </a:r>
            <a:r>
              <a:rPr lang="en-IN" dirty="0"/>
              <a:t>), of all the </a:t>
            </a:r>
            <a:r>
              <a:rPr lang="en-IN" dirty="0" smtClean="0"/>
              <a:t>atoms </a:t>
            </a:r>
            <a:r>
              <a:rPr lang="en-IN" dirty="0"/>
              <a:t>in the crystal can have sufficient energy to create vacancies. </a:t>
            </a:r>
            <a:endParaRPr lang="en-IN" dirty="0" smtClean="0"/>
          </a:p>
          <a:p>
            <a:r>
              <a:rPr lang="en-IN" dirty="0" smtClean="0"/>
              <a:t>If </a:t>
            </a:r>
            <a:r>
              <a:rPr lang="en-IN" dirty="0"/>
              <a:t>the number of atoms per unit </a:t>
            </a:r>
            <a:r>
              <a:rPr lang="en-IN" dirty="0" smtClean="0"/>
              <a:t>volume in </a:t>
            </a:r>
            <a:r>
              <a:rPr lang="en-IN" dirty="0"/>
              <a:t>the crystal is </a:t>
            </a:r>
            <a:r>
              <a:rPr lang="en-IN" i="1" dirty="0"/>
              <a:t>N</a:t>
            </a:r>
            <a:r>
              <a:rPr lang="en-IN" dirty="0"/>
              <a:t>, then the vacancy concentration </a:t>
            </a:r>
            <a:r>
              <a:rPr lang="en-IN" i="1" dirty="0" err="1"/>
              <a:t>n</a:t>
            </a:r>
            <a:r>
              <a:rPr lang="en-IN" baseline="-25000" dirty="0" err="1"/>
              <a:t>v</a:t>
            </a:r>
            <a:r>
              <a:rPr lang="en-IN" dirty="0"/>
              <a:t> is given </a:t>
            </a:r>
            <a:r>
              <a:rPr lang="en-IN" dirty="0" smtClean="0"/>
              <a:t>by</a:t>
            </a:r>
            <a:endParaRPr lang="en-IN" dirty="0"/>
          </a:p>
          <a:p>
            <a:pPr marL="0" indent="0" algn="ctr">
              <a:buNone/>
            </a:pPr>
            <a:r>
              <a:rPr lang="en-IN" i="1" dirty="0" smtClean="0"/>
              <a:t> </a:t>
            </a:r>
            <a:r>
              <a:rPr lang="en-IN" b="1" i="1" dirty="0" err="1">
                <a:solidFill>
                  <a:srgbClr val="FF0000"/>
                </a:solidFill>
              </a:rPr>
              <a:t>n</a:t>
            </a:r>
            <a:r>
              <a:rPr lang="en-IN" b="1" baseline="-25000" dirty="0" err="1">
                <a:solidFill>
                  <a:srgbClr val="FF0000"/>
                </a:solidFill>
              </a:rPr>
              <a:t>v</a:t>
            </a:r>
            <a:r>
              <a:rPr lang="en-IN" b="1" dirty="0" smtClean="0">
                <a:solidFill>
                  <a:srgbClr val="FF0000"/>
                </a:solidFill>
              </a:rPr>
              <a:t> </a:t>
            </a:r>
            <a:r>
              <a:rPr lang="en-IN" b="1" dirty="0">
                <a:solidFill>
                  <a:srgbClr val="FF0000"/>
                </a:solidFill>
              </a:rPr>
              <a:t>= </a:t>
            </a:r>
            <a:r>
              <a:rPr lang="en-IN" b="1" i="1" dirty="0">
                <a:solidFill>
                  <a:srgbClr val="FF0000"/>
                </a:solidFill>
              </a:rPr>
              <a:t>N </a:t>
            </a:r>
            <a:r>
              <a:rPr lang="en-IN" b="1" dirty="0" err="1">
                <a:solidFill>
                  <a:srgbClr val="FF0000"/>
                </a:solidFill>
              </a:rPr>
              <a:t>exp</a:t>
            </a:r>
            <a:r>
              <a:rPr lang="en-IN" b="1" dirty="0">
                <a:solidFill>
                  <a:srgbClr val="FF0000"/>
                </a:solidFill>
              </a:rPr>
              <a:t>(−</a:t>
            </a:r>
            <a:r>
              <a:rPr lang="en-IN" b="1" i="1" dirty="0" err="1">
                <a:solidFill>
                  <a:srgbClr val="FF0000"/>
                </a:solidFill>
              </a:rPr>
              <a:t>E</a:t>
            </a:r>
            <a:r>
              <a:rPr lang="en-IN" b="1" dirty="0" err="1">
                <a:solidFill>
                  <a:srgbClr val="FF0000"/>
                </a:solidFill>
              </a:rPr>
              <a:t>v</a:t>
            </a:r>
            <a:r>
              <a:rPr lang="en-IN" b="1" dirty="0">
                <a:solidFill>
                  <a:srgbClr val="FF0000"/>
                </a:solidFill>
              </a:rPr>
              <a:t>/</a:t>
            </a:r>
            <a:r>
              <a:rPr lang="en-IN" b="1" i="1" dirty="0" err="1">
                <a:solidFill>
                  <a:srgbClr val="FF0000"/>
                </a:solidFill>
              </a:rPr>
              <a:t>kT</a:t>
            </a:r>
            <a:r>
              <a:rPr lang="en-IN" b="1" dirty="0">
                <a:solidFill>
                  <a:srgbClr val="FF0000"/>
                </a:solidFill>
              </a:rPr>
              <a:t>) </a:t>
            </a:r>
            <a:endParaRPr lang="en-IN" b="1" dirty="0" smtClean="0">
              <a:solidFill>
                <a:srgbClr val="FF0000"/>
              </a:solidFill>
            </a:endParaRPr>
          </a:p>
        </p:txBody>
      </p:sp>
      <p:sp>
        <p:nvSpPr>
          <p:cNvPr id="4" name="Footer Placeholder 3"/>
          <p:cNvSpPr>
            <a:spLocks noGrp="1"/>
          </p:cNvSpPr>
          <p:nvPr>
            <p:ph type="ftr" sz="quarter" idx="11"/>
          </p:nvPr>
        </p:nvSpPr>
        <p:spPr/>
        <p:txBody>
          <a:bodyPr/>
          <a:lstStyle/>
          <a:p>
            <a:r>
              <a:rPr lang="en-IN" smtClean="0"/>
              <a:t>ELECTRONIC MATERIALS AND DEVICES       DR.M.SARANYA NAIR </a:t>
            </a:r>
            <a:endParaRPr lang="en-IN" dirty="0"/>
          </a:p>
        </p:txBody>
      </p:sp>
      <p:pic>
        <p:nvPicPr>
          <p:cNvPr id="2050" name="Picture 2" descr="Sinai University Faculty of Engineering Science Department of Basic science  6/11/20151W1. - ppt download"/>
          <p:cNvPicPr>
            <a:picLocks noChangeAspect="1" noChangeArrowheads="1"/>
          </p:cNvPicPr>
          <p:nvPr/>
        </p:nvPicPr>
        <p:blipFill rotWithShape="1">
          <a:blip r:embed="rId2">
            <a:extLst>
              <a:ext uri="{28A0092B-C50C-407E-A947-70E740481C1C}">
                <a14:useLocalDpi xmlns:a14="http://schemas.microsoft.com/office/drawing/2010/main" val="0"/>
              </a:ext>
            </a:extLst>
          </a:blip>
          <a:srcRect l="17824" t="20427" r="19868" b="16482"/>
          <a:stretch/>
        </p:blipFill>
        <p:spPr bwMode="auto">
          <a:xfrm>
            <a:off x="6137081" y="1262129"/>
            <a:ext cx="5697416" cy="434691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67755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41610" y="703625"/>
            <a:ext cx="10733466" cy="3318936"/>
          </a:xfrm>
        </p:spPr>
        <p:txBody>
          <a:bodyPr>
            <a:normAutofit/>
          </a:bodyPr>
          <a:lstStyle/>
          <a:p>
            <a:pPr marL="0" indent="0" algn="ctr">
              <a:buNone/>
            </a:pPr>
            <a:r>
              <a:rPr lang="en-IN" dirty="0" smtClean="0">
                <a:solidFill>
                  <a:srgbClr val="FF0000"/>
                </a:solidFill>
              </a:rPr>
              <a:t>Although </a:t>
            </a:r>
            <a:r>
              <a:rPr lang="en-IN" dirty="0">
                <a:solidFill>
                  <a:srgbClr val="FF0000"/>
                </a:solidFill>
              </a:rPr>
              <a:t>we </a:t>
            </a:r>
            <a:r>
              <a:rPr lang="en-IN" dirty="0" smtClean="0">
                <a:solidFill>
                  <a:srgbClr val="FF0000"/>
                </a:solidFill>
              </a:rPr>
              <a:t>considered only </a:t>
            </a:r>
            <a:r>
              <a:rPr lang="en-IN" dirty="0">
                <a:solidFill>
                  <a:srgbClr val="FF0000"/>
                </a:solidFill>
              </a:rPr>
              <a:t>one possible vacancy creation process </a:t>
            </a:r>
            <a:r>
              <a:rPr lang="en-IN" dirty="0" smtClean="0">
                <a:solidFill>
                  <a:srgbClr val="FF0000"/>
                </a:solidFill>
              </a:rPr>
              <a:t>there </a:t>
            </a:r>
            <a:r>
              <a:rPr lang="en-IN" dirty="0">
                <a:solidFill>
                  <a:srgbClr val="FF0000"/>
                </a:solidFill>
              </a:rPr>
              <a:t>are other </a:t>
            </a:r>
            <a:r>
              <a:rPr lang="en-IN" dirty="0" smtClean="0">
                <a:solidFill>
                  <a:srgbClr val="FF0000"/>
                </a:solidFill>
              </a:rPr>
              <a:t>processes that </a:t>
            </a:r>
            <a:r>
              <a:rPr lang="en-IN" dirty="0">
                <a:solidFill>
                  <a:srgbClr val="FF0000"/>
                </a:solidFill>
              </a:rPr>
              <a:t>also create vacancies. Furthermore, we have shown the vacancy to be the </a:t>
            </a:r>
            <a:r>
              <a:rPr lang="en-IN" dirty="0" smtClean="0">
                <a:solidFill>
                  <a:srgbClr val="FF0000"/>
                </a:solidFill>
              </a:rPr>
              <a:t>same size </a:t>
            </a:r>
            <a:r>
              <a:rPr lang="en-IN" dirty="0">
                <a:solidFill>
                  <a:srgbClr val="FF0000"/>
                </a:solidFill>
              </a:rPr>
              <a:t>in the lattice as the missing atom, which is not entirely true.</a:t>
            </a:r>
          </a:p>
        </p:txBody>
      </p:sp>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sp>
        <p:nvSpPr>
          <p:cNvPr id="5" name="Rectangle 4"/>
          <p:cNvSpPr/>
          <p:nvPr/>
        </p:nvSpPr>
        <p:spPr>
          <a:xfrm>
            <a:off x="974501" y="1851346"/>
            <a:ext cx="6096000" cy="3785652"/>
          </a:xfrm>
          <a:prstGeom prst="rect">
            <a:avLst/>
          </a:prstGeom>
        </p:spPr>
        <p:txBody>
          <a:bodyPr>
            <a:spAutoFit/>
          </a:bodyPr>
          <a:lstStyle/>
          <a:p>
            <a:pPr marL="285750" indent="-285750" algn="just">
              <a:buFont typeface="Arial" panose="020B0604020202020204" pitchFamily="34" charset="0"/>
              <a:buChar char="•"/>
            </a:pPr>
            <a:r>
              <a:rPr lang="en-IN" sz="2400" dirty="0"/>
              <a:t>Vacancies are only one type of </a:t>
            </a:r>
            <a:r>
              <a:rPr lang="en-IN" sz="2400" b="1" dirty="0"/>
              <a:t>point defect </a:t>
            </a:r>
            <a:r>
              <a:rPr lang="en-IN" sz="2400" dirty="0"/>
              <a:t>in a crystal structure. </a:t>
            </a:r>
            <a:endParaRPr lang="en-IN" sz="2400" dirty="0" smtClean="0"/>
          </a:p>
          <a:p>
            <a:pPr marL="285750" indent="-285750" algn="just">
              <a:buFont typeface="Arial" panose="020B0604020202020204" pitchFamily="34" charset="0"/>
              <a:buChar char="•"/>
            </a:pPr>
            <a:r>
              <a:rPr lang="en-IN" sz="2400" dirty="0" smtClean="0"/>
              <a:t>The </a:t>
            </a:r>
            <a:r>
              <a:rPr lang="en-IN" sz="2400" dirty="0"/>
              <a:t>crystal structure may contain impurities, either naturally or </a:t>
            </a:r>
            <a:r>
              <a:rPr lang="en-IN" sz="2400" dirty="0" smtClean="0"/>
              <a:t>as a </a:t>
            </a:r>
            <a:r>
              <a:rPr lang="en-IN" sz="2400" dirty="0"/>
              <a:t>consequence of intentional addition, as in the case of </a:t>
            </a:r>
            <a:r>
              <a:rPr lang="en-IN" sz="2400" b="1" dirty="0">
                <a:solidFill>
                  <a:srgbClr val="FF0000"/>
                </a:solidFill>
              </a:rPr>
              <a:t>silicon crystals grown </a:t>
            </a:r>
            <a:r>
              <a:rPr lang="en-IN" sz="2400" b="1" dirty="0" smtClean="0">
                <a:solidFill>
                  <a:srgbClr val="FF0000"/>
                </a:solidFill>
              </a:rPr>
              <a:t>for microelectronics</a:t>
            </a:r>
            <a:r>
              <a:rPr lang="en-IN" sz="2400" dirty="0"/>
              <a:t>. </a:t>
            </a:r>
            <a:endParaRPr lang="en-IN" sz="2400" dirty="0" smtClean="0"/>
          </a:p>
          <a:p>
            <a:pPr marL="285750" indent="-285750" algn="just">
              <a:buFont typeface="Arial" panose="020B0604020202020204" pitchFamily="34" charset="0"/>
              <a:buChar char="•"/>
            </a:pPr>
            <a:r>
              <a:rPr lang="en-IN" sz="2400" dirty="0" smtClean="0"/>
              <a:t>If </a:t>
            </a:r>
            <a:r>
              <a:rPr lang="en-IN" sz="2400" dirty="0"/>
              <a:t>the impurity atom substitutes directly for the host atom, the </a:t>
            </a:r>
            <a:r>
              <a:rPr lang="en-IN" sz="2400" dirty="0" smtClean="0"/>
              <a:t>result is </a:t>
            </a:r>
            <a:r>
              <a:rPr lang="en-IN" sz="2400" dirty="0"/>
              <a:t>called a </a:t>
            </a:r>
            <a:r>
              <a:rPr lang="en-IN" sz="2400" b="1" dirty="0" err="1"/>
              <a:t>substitutional</a:t>
            </a:r>
            <a:r>
              <a:rPr lang="en-IN" sz="2400" b="1" dirty="0"/>
              <a:t> impurity </a:t>
            </a:r>
            <a:r>
              <a:rPr lang="en-IN" sz="2400" dirty="0"/>
              <a:t>and the resulting crystal structure is that of </a:t>
            </a:r>
            <a:r>
              <a:rPr lang="en-IN" sz="2400" dirty="0" smtClean="0"/>
              <a:t>a </a:t>
            </a:r>
            <a:r>
              <a:rPr lang="en-IN" sz="2400" b="1" dirty="0" err="1" smtClean="0"/>
              <a:t>substitutional</a:t>
            </a:r>
            <a:r>
              <a:rPr lang="en-IN" sz="2400" b="1" dirty="0" smtClean="0"/>
              <a:t> </a:t>
            </a:r>
            <a:r>
              <a:rPr lang="en-IN" sz="2400" b="1" dirty="0"/>
              <a:t>solid solution</a:t>
            </a:r>
            <a:endParaRPr lang="en-IN" sz="2400" dirty="0"/>
          </a:p>
        </p:txBody>
      </p:sp>
      <p:sp>
        <p:nvSpPr>
          <p:cNvPr id="6" name="AutoShape 2" descr="Difference Between Interstitial Defect and Substitutional Defec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200" name="Picture 8" descr="Difference Between Interstitial Defect and Substitutional Defec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79025" y="2621777"/>
            <a:ext cx="3288007" cy="1582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661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6156" y="960015"/>
            <a:ext cx="5078647" cy="3318936"/>
          </a:xfrm>
        </p:spPr>
        <p:txBody>
          <a:bodyPr>
            <a:normAutofit fontScale="92500" lnSpcReduction="10000"/>
          </a:bodyPr>
          <a:lstStyle/>
          <a:p>
            <a:pPr algn="just"/>
            <a:r>
              <a:rPr lang="en-IN" dirty="0"/>
              <a:t>When a Si crystal </a:t>
            </a:r>
            <a:r>
              <a:rPr lang="en-IN" dirty="0" smtClean="0"/>
              <a:t>is “doped</a:t>
            </a:r>
            <a:r>
              <a:rPr lang="en-IN" dirty="0"/>
              <a:t>” with small amounts of arsenic (As) atoms, the As atoms substitute </a:t>
            </a:r>
            <a:r>
              <a:rPr lang="en-IN" dirty="0" smtClean="0"/>
              <a:t>directly for </a:t>
            </a:r>
            <a:r>
              <a:rPr lang="en-IN" dirty="0"/>
              <a:t>the Si atoms in the Si crystal; that is, the arsenic atoms are </a:t>
            </a:r>
            <a:r>
              <a:rPr lang="en-IN" dirty="0" err="1"/>
              <a:t>substitutional</a:t>
            </a:r>
            <a:r>
              <a:rPr lang="en-IN" dirty="0"/>
              <a:t> impurities.</a:t>
            </a:r>
          </a:p>
          <a:p>
            <a:pPr algn="just"/>
            <a:r>
              <a:rPr lang="en-IN" dirty="0"/>
              <a:t>The impurity atom can also place itself in an interstitial site, that is, in a void </a:t>
            </a:r>
            <a:r>
              <a:rPr lang="en-IN" dirty="0" smtClean="0"/>
              <a:t>between </a:t>
            </a:r>
            <a:r>
              <a:rPr lang="en-IN" dirty="0"/>
              <a:t>the host atoms, </a:t>
            </a:r>
            <a:r>
              <a:rPr lang="en-IN" dirty="0">
                <a:solidFill>
                  <a:srgbClr val="FF0000"/>
                </a:solidFill>
              </a:rPr>
              <a:t>as carbon does in the BCC iron crystal</a:t>
            </a:r>
            <a:r>
              <a:rPr lang="en-IN" dirty="0"/>
              <a:t>. In that case, the impurity </a:t>
            </a:r>
            <a:r>
              <a:rPr lang="en-IN" dirty="0" smtClean="0"/>
              <a:t>is called </a:t>
            </a:r>
            <a:r>
              <a:rPr lang="en-IN" dirty="0"/>
              <a:t>an </a:t>
            </a:r>
            <a:r>
              <a:rPr lang="en-IN" b="1" dirty="0"/>
              <a:t>interstitial </a:t>
            </a:r>
            <a:r>
              <a:rPr lang="en-IN" b="1" dirty="0" smtClean="0"/>
              <a:t>impurity.</a:t>
            </a:r>
            <a:endParaRPr lang="en-IN" dirty="0"/>
          </a:p>
        </p:txBody>
      </p:sp>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pic>
        <p:nvPicPr>
          <p:cNvPr id="3074" name="Picture 2" descr="Sinai University Faculty of Engineering Science Department of Basic science  6/11/20151W1. - ppt download"/>
          <p:cNvPicPr>
            <a:picLocks noChangeAspect="1" noChangeArrowheads="1"/>
          </p:cNvPicPr>
          <p:nvPr/>
        </p:nvPicPr>
        <p:blipFill rotWithShape="1">
          <a:blip r:embed="rId2">
            <a:extLst>
              <a:ext uri="{28A0092B-C50C-407E-A947-70E740481C1C}">
                <a14:useLocalDpi xmlns:a14="http://schemas.microsoft.com/office/drawing/2010/main" val="0"/>
              </a:ext>
            </a:extLst>
          </a:blip>
          <a:srcRect l="17376" t="9217" r="16163" b="20015"/>
          <a:stretch/>
        </p:blipFill>
        <p:spPr bwMode="auto">
          <a:xfrm>
            <a:off x="5974803" y="728195"/>
            <a:ext cx="6077244" cy="4853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352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634" y="1004850"/>
            <a:ext cx="7217534" cy="3318936"/>
          </a:xfrm>
        </p:spPr>
        <p:txBody>
          <a:bodyPr>
            <a:normAutofit/>
          </a:bodyPr>
          <a:lstStyle/>
          <a:p>
            <a:pPr algn="just"/>
            <a:r>
              <a:rPr lang="en-IN" sz="2000" b="1" dirty="0"/>
              <a:t>In general, the impurity atom </a:t>
            </a:r>
            <a:r>
              <a:rPr lang="en-IN" sz="2000" b="1" dirty="0" smtClean="0"/>
              <a:t>distort </a:t>
            </a:r>
            <a:r>
              <a:rPr lang="en-IN" sz="2000" b="1" dirty="0"/>
              <a:t>the lattice around it. </a:t>
            </a:r>
            <a:endParaRPr lang="en-IN" sz="2000" b="1" dirty="0" smtClean="0"/>
          </a:p>
          <a:p>
            <a:pPr algn="just"/>
            <a:r>
              <a:rPr lang="en-IN" sz="2000" b="1" dirty="0" smtClean="0"/>
              <a:t>For </a:t>
            </a:r>
            <a:r>
              <a:rPr lang="en-IN" sz="2000" b="1" dirty="0"/>
              <a:t>example, if a </a:t>
            </a:r>
            <a:r>
              <a:rPr lang="en-IN" sz="2000" b="1" dirty="0" err="1" smtClean="0"/>
              <a:t>substitutional</a:t>
            </a:r>
            <a:r>
              <a:rPr lang="en-IN" sz="2000" b="1" dirty="0" smtClean="0"/>
              <a:t> impurity </a:t>
            </a:r>
            <a:r>
              <a:rPr lang="en-IN" sz="2000" b="1" dirty="0"/>
              <a:t>atom is larger than the host atom, the </a:t>
            </a:r>
            <a:r>
              <a:rPr lang="en-IN" sz="2000" b="1" dirty="0" err="1"/>
              <a:t>neighboring</a:t>
            </a:r>
            <a:r>
              <a:rPr lang="en-IN" sz="2000" b="1" dirty="0"/>
              <a:t> host atoms will be </a:t>
            </a:r>
            <a:r>
              <a:rPr lang="en-IN" sz="2000" b="1" dirty="0" smtClean="0"/>
              <a:t>pushed away. </a:t>
            </a:r>
          </a:p>
          <a:p>
            <a:pPr algn="just"/>
            <a:r>
              <a:rPr lang="en-IN" sz="2000" b="1" dirty="0" smtClean="0"/>
              <a:t>The </a:t>
            </a:r>
            <a:r>
              <a:rPr lang="en-IN" sz="2000" b="1" dirty="0"/>
              <a:t>crystal region around an impurity is therefore </a:t>
            </a:r>
            <a:r>
              <a:rPr lang="en-IN" sz="2000" b="1" dirty="0" smtClean="0"/>
              <a:t>distorted from </a:t>
            </a:r>
            <a:r>
              <a:rPr lang="en-IN" sz="2000" b="1" dirty="0"/>
              <a:t>the perfect </a:t>
            </a:r>
            <a:r>
              <a:rPr lang="en-IN" sz="2000" b="1" dirty="0" smtClean="0"/>
              <a:t>periodicity. A </a:t>
            </a:r>
            <a:r>
              <a:rPr lang="en-IN" sz="2000" b="1" dirty="0"/>
              <a:t>smaller </a:t>
            </a:r>
            <a:r>
              <a:rPr lang="en-IN" sz="2000" b="1" dirty="0" err="1"/>
              <a:t>substitutional</a:t>
            </a:r>
            <a:r>
              <a:rPr lang="en-IN" sz="2000" b="1" dirty="0"/>
              <a:t> impurity atom will pull in the </a:t>
            </a:r>
            <a:r>
              <a:rPr lang="en-IN" sz="2000" b="1" dirty="0" err="1"/>
              <a:t>neighboring</a:t>
            </a:r>
            <a:r>
              <a:rPr lang="en-IN" sz="2000" b="1" dirty="0"/>
              <a:t> </a:t>
            </a:r>
            <a:r>
              <a:rPr lang="en-IN" sz="2000" b="1" dirty="0" smtClean="0"/>
              <a:t>atoms</a:t>
            </a:r>
            <a:endParaRPr lang="en-IN" sz="2000" b="1" dirty="0"/>
          </a:p>
        </p:txBody>
      </p:sp>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pic>
        <p:nvPicPr>
          <p:cNvPr id="5" name="Picture 2" descr="Difference Between Point Defect and Line Defect | Compare the Difference  Between Similar Ter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3233" y="545921"/>
            <a:ext cx="3885127" cy="37091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Defects in Crystal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51310" y="4255036"/>
            <a:ext cx="3268971" cy="177105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862885" y="3663077"/>
            <a:ext cx="6980346" cy="1200329"/>
          </a:xfrm>
          <a:prstGeom prst="rect">
            <a:avLst/>
          </a:prstGeom>
        </p:spPr>
        <p:txBody>
          <a:bodyPr wrap="square">
            <a:spAutoFit/>
          </a:bodyPr>
          <a:lstStyle/>
          <a:p>
            <a:r>
              <a:rPr lang="en-IN" b="1" dirty="0" err="1"/>
              <a:t>Schottky</a:t>
            </a:r>
            <a:r>
              <a:rPr lang="en-IN" b="1" dirty="0"/>
              <a:t> </a:t>
            </a:r>
            <a:r>
              <a:rPr lang="en-IN" b="1" dirty="0" smtClean="0"/>
              <a:t>defect - This </a:t>
            </a:r>
            <a:r>
              <a:rPr lang="en-IN" b="1" dirty="0"/>
              <a:t>involves a </a:t>
            </a:r>
            <a:r>
              <a:rPr lang="en-IN" b="1" dirty="0" smtClean="0"/>
              <a:t>missing </a:t>
            </a:r>
            <a:r>
              <a:rPr lang="en-IN" b="1" dirty="0" err="1" smtClean="0"/>
              <a:t>cation</a:t>
            </a:r>
            <a:r>
              <a:rPr lang="en-IN" b="1" dirty="0" smtClean="0"/>
              <a:t>–anion </a:t>
            </a:r>
            <a:r>
              <a:rPr lang="en-IN" b="1" dirty="0"/>
              <a:t>pair (which may have migrated to the surface), so the neutrality </a:t>
            </a:r>
            <a:r>
              <a:rPr lang="en-IN" b="1" dirty="0" smtClean="0"/>
              <a:t>is maintained.</a:t>
            </a:r>
            <a:endParaRPr lang="en-IN" b="1" dirty="0"/>
          </a:p>
          <a:p>
            <a:r>
              <a:rPr lang="en-IN" b="1" dirty="0" err="1"/>
              <a:t>Frenkel</a:t>
            </a:r>
            <a:r>
              <a:rPr lang="en-IN" b="1" dirty="0"/>
              <a:t> </a:t>
            </a:r>
            <a:r>
              <a:rPr lang="en-IN" b="1" dirty="0" smtClean="0"/>
              <a:t>defect - </a:t>
            </a:r>
            <a:r>
              <a:rPr lang="en-IN" b="1" dirty="0"/>
              <a:t>which occurs when a host ion </a:t>
            </a:r>
            <a:r>
              <a:rPr lang="en-IN" b="1" dirty="0" smtClean="0"/>
              <a:t>is displaced </a:t>
            </a:r>
            <a:r>
              <a:rPr lang="en-IN" b="1" dirty="0"/>
              <a:t>into an interstitial position, leaving a vacancy at its original site. </a:t>
            </a:r>
          </a:p>
        </p:txBody>
      </p:sp>
      <p:sp>
        <p:nvSpPr>
          <p:cNvPr id="8" name="Rectangle 7"/>
          <p:cNvSpPr/>
          <p:nvPr/>
        </p:nvSpPr>
        <p:spPr>
          <a:xfrm>
            <a:off x="5310837" y="5231537"/>
            <a:ext cx="2313454" cy="369332"/>
          </a:xfrm>
          <a:prstGeom prst="rect">
            <a:avLst/>
          </a:prstGeom>
        </p:spPr>
        <p:txBody>
          <a:bodyPr wrap="none">
            <a:spAutoFit/>
          </a:bodyPr>
          <a:lstStyle/>
          <a:p>
            <a:r>
              <a:rPr lang="en-IN" b="1" i="1" dirty="0" err="1">
                <a:solidFill>
                  <a:srgbClr val="FF0000"/>
                </a:solidFill>
              </a:rPr>
              <a:t>n</a:t>
            </a:r>
            <a:r>
              <a:rPr lang="en-IN" b="1" baseline="-25000" dirty="0" err="1">
                <a:solidFill>
                  <a:srgbClr val="FF0000"/>
                </a:solidFill>
              </a:rPr>
              <a:t>v</a:t>
            </a:r>
            <a:r>
              <a:rPr lang="en-IN" b="1" dirty="0">
                <a:solidFill>
                  <a:srgbClr val="FF0000"/>
                </a:solidFill>
              </a:rPr>
              <a:t> = </a:t>
            </a:r>
            <a:r>
              <a:rPr lang="en-IN" b="1" i="1" dirty="0">
                <a:solidFill>
                  <a:srgbClr val="FF0000"/>
                </a:solidFill>
              </a:rPr>
              <a:t>N </a:t>
            </a:r>
            <a:r>
              <a:rPr lang="en-IN" b="1" dirty="0" err="1">
                <a:solidFill>
                  <a:srgbClr val="FF0000"/>
                </a:solidFill>
              </a:rPr>
              <a:t>exp</a:t>
            </a:r>
            <a:r>
              <a:rPr lang="en-IN" b="1" dirty="0">
                <a:solidFill>
                  <a:srgbClr val="FF0000"/>
                </a:solidFill>
              </a:rPr>
              <a:t>(−</a:t>
            </a:r>
            <a:r>
              <a:rPr lang="en-IN" b="1" i="1" dirty="0" err="1">
                <a:solidFill>
                  <a:srgbClr val="FF0000"/>
                </a:solidFill>
              </a:rPr>
              <a:t>E</a:t>
            </a:r>
            <a:r>
              <a:rPr lang="en-IN" b="1" dirty="0" err="1">
                <a:solidFill>
                  <a:srgbClr val="FF0000"/>
                </a:solidFill>
              </a:rPr>
              <a:t>v</a:t>
            </a:r>
            <a:r>
              <a:rPr lang="en-IN" b="1" dirty="0">
                <a:solidFill>
                  <a:srgbClr val="FF0000"/>
                </a:solidFill>
              </a:rPr>
              <a:t>/</a:t>
            </a:r>
            <a:r>
              <a:rPr lang="en-IN" b="1" i="1" dirty="0" err="1">
                <a:solidFill>
                  <a:srgbClr val="FF0000"/>
                </a:solidFill>
              </a:rPr>
              <a:t>kT</a:t>
            </a:r>
            <a:r>
              <a:rPr lang="en-IN" b="1" dirty="0">
                <a:solidFill>
                  <a:srgbClr val="FF0000"/>
                </a:solidFill>
              </a:rPr>
              <a:t>) </a:t>
            </a:r>
            <a:endParaRPr lang="en-IN" dirty="0"/>
          </a:p>
        </p:txBody>
      </p:sp>
    </p:spTree>
    <p:extLst>
      <p:ext uri="{BB962C8B-B14F-4D97-AF65-F5344CB8AC3E}">
        <p14:creationId xmlns:p14="http://schemas.microsoft.com/office/powerpoint/2010/main" val="1898133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7305899" cy="1303867"/>
          </a:xfrm>
        </p:spPr>
        <p:txBody>
          <a:bodyPr>
            <a:normAutofit fontScale="90000"/>
          </a:bodyPr>
          <a:lstStyle/>
          <a:p>
            <a:r>
              <a:rPr lang="en-IN" b="1" dirty="0"/>
              <a:t>LINE DEFECTS: EDGE AND SCREW DISLOCATIONS</a:t>
            </a:r>
            <a:endParaRPr lang="en-IN" dirty="0"/>
          </a:p>
        </p:txBody>
      </p:sp>
      <p:sp>
        <p:nvSpPr>
          <p:cNvPr id="3" name="Content Placeholder 2"/>
          <p:cNvSpPr>
            <a:spLocks noGrp="1"/>
          </p:cNvSpPr>
          <p:nvPr>
            <p:ph idx="1"/>
          </p:nvPr>
        </p:nvSpPr>
        <p:spPr>
          <a:xfrm>
            <a:off x="811369" y="2556932"/>
            <a:ext cx="7789932" cy="3318936"/>
          </a:xfrm>
        </p:spPr>
        <p:txBody>
          <a:bodyPr>
            <a:normAutofit/>
          </a:bodyPr>
          <a:lstStyle/>
          <a:p>
            <a:pPr marL="0" indent="0" algn="just">
              <a:buNone/>
            </a:pPr>
            <a:r>
              <a:rPr lang="en-IN" b="1" dirty="0"/>
              <a:t>EDGE </a:t>
            </a:r>
            <a:r>
              <a:rPr lang="en-IN" b="1" dirty="0" smtClean="0"/>
              <a:t>DISLOCATIONS - </a:t>
            </a:r>
            <a:r>
              <a:rPr lang="en-IN" dirty="0" smtClean="0"/>
              <a:t>A </a:t>
            </a:r>
            <a:r>
              <a:rPr lang="en-IN" dirty="0"/>
              <a:t>line defect is formed in a crystal when an atomic plane terminates within </a:t>
            </a:r>
            <a:r>
              <a:rPr lang="en-IN" dirty="0" smtClean="0"/>
              <a:t>the crystal </a:t>
            </a:r>
            <a:r>
              <a:rPr lang="en-IN" dirty="0"/>
              <a:t>instead of passing all the way to the end of the </a:t>
            </a:r>
            <a:r>
              <a:rPr lang="en-IN" dirty="0" smtClean="0"/>
              <a:t>crystal </a:t>
            </a:r>
          </a:p>
          <a:p>
            <a:pPr algn="just"/>
            <a:r>
              <a:rPr lang="en-IN" dirty="0" smtClean="0"/>
              <a:t>It </a:t>
            </a:r>
            <a:r>
              <a:rPr lang="en-IN" dirty="0"/>
              <a:t>is clear that </a:t>
            </a:r>
            <a:r>
              <a:rPr lang="en-IN" dirty="0" smtClean="0"/>
              <a:t>the atoms </a:t>
            </a:r>
            <a:r>
              <a:rPr lang="en-IN" dirty="0"/>
              <a:t>around the dislocation line have been effectively displaced from their </a:t>
            </a:r>
            <a:r>
              <a:rPr lang="en-IN" dirty="0" smtClean="0"/>
              <a:t>perfect crystal equilibrium positions </a:t>
            </a:r>
          </a:p>
          <a:p>
            <a:pPr algn="just"/>
            <a:r>
              <a:rPr lang="en-IN" dirty="0" smtClean="0"/>
              <a:t>There are </a:t>
            </a:r>
            <a:r>
              <a:rPr lang="en-IN" dirty="0"/>
              <a:t>regions of compression </a:t>
            </a:r>
            <a:r>
              <a:rPr lang="en-IN" dirty="0" smtClean="0"/>
              <a:t>and tension </a:t>
            </a:r>
            <a:r>
              <a:rPr lang="en-IN" dirty="0"/>
              <a:t>above /</a:t>
            </a:r>
            <a:r>
              <a:rPr lang="en-IN" dirty="0" smtClean="0"/>
              <a:t> </a:t>
            </a:r>
            <a:r>
              <a:rPr lang="en-IN" dirty="0"/>
              <a:t>below the dislocation line</a:t>
            </a:r>
          </a:p>
        </p:txBody>
      </p:sp>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sp>
        <p:nvSpPr>
          <p:cNvPr id="5" name="AutoShape 2" descr="Edge dislocation in a cubic crystal. This type of crystal defect is... |  Download Scientific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128" name="Picture 8" descr="Edge dislocation in a cubic crystal. This type of crystal defect is...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4677" y="195789"/>
            <a:ext cx="3133725" cy="2876551"/>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11: Line defects: (a) edge dislocation and (b) screw dislocation. |  Download Scientific Diagra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4677" y="3670852"/>
            <a:ext cx="3620683" cy="1848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3853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2065" y="788949"/>
            <a:ext cx="10153917" cy="4169418"/>
          </a:xfrm>
        </p:spPr>
        <p:txBody>
          <a:bodyPr>
            <a:normAutofit/>
          </a:bodyPr>
          <a:lstStyle/>
          <a:p>
            <a:pPr algn="just"/>
            <a:r>
              <a:rPr lang="en-IN" dirty="0"/>
              <a:t>Another type of dislocation is the </a:t>
            </a:r>
            <a:r>
              <a:rPr lang="en-IN" b="1" dirty="0"/>
              <a:t>screw dislocation, </a:t>
            </a:r>
            <a:r>
              <a:rPr lang="en-IN" dirty="0"/>
              <a:t>which is essentially </a:t>
            </a:r>
            <a:r>
              <a:rPr lang="en-IN" dirty="0" smtClean="0"/>
              <a:t>a shearing </a:t>
            </a:r>
            <a:r>
              <a:rPr lang="en-IN" dirty="0"/>
              <a:t>of one portion of the crystal with respect to </a:t>
            </a:r>
            <a:r>
              <a:rPr lang="en-IN" dirty="0" smtClean="0"/>
              <a:t>another</a:t>
            </a:r>
          </a:p>
          <a:p>
            <a:pPr algn="just"/>
            <a:r>
              <a:rPr lang="en-IN" dirty="0"/>
              <a:t>The phenomenon of </a:t>
            </a:r>
            <a:r>
              <a:rPr lang="en-IN" b="1" dirty="0"/>
              <a:t>plastic </a:t>
            </a:r>
            <a:r>
              <a:rPr lang="en-IN" dirty="0"/>
              <a:t>or </a:t>
            </a:r>
            <a:r>
              <a:rPr lang="en-IN" b="1" dirty="0"/>
              <a:t>permanent deformation </a:t>
            </a:r>
            <a:r>
              <a:rPr lang="en-IN" dirty="0"/>
              <a:t>of a metal </a:t>
            </a:r>
            <a:r>
              <a:rPr lang="en-IN" dirty="0" smtClean="0"/>
              <a:t>depends totally </a:t>
            </a:r>
            <a:r>
              <a:rPr lang="en-IN" dirty="0"/>
              <a:t>on the presence </a:t>
            </a:r>
            <a:r>
              <a:rPr lang="en-IN" dirty="0" smtClean="0"/>
              <a:t>of dislocations</a:t>
            </a:r>
          </a:p>
          <a:p>
            <a:pPr algn="just"/>
            <a:r>
              <a:rPr lang="en-IN" dirty="0" smtClean="0"/>
              <a:t>In </a:t>
            </a:r>
            <a:r>
              <a:rPr lang="en-IN" dirty="0"/>
              <a:t>the case of electrical properties </a:t>
            </a:r>
            <a:r>
              <a:rPr lang="en-IN" dirty="0" smtClean="0"/>
              <a:t>of metals</a:t>
            </a:r>
            <a:r>
              <a:rPr lang="en-IN" dirty="0"/>
              <a:t>, </a:t>
            </a:r>
            <a:r>
              <a:rPr lang="en-IN" dirty="0" smtClean="0"/>
              <a:t>that </a:t>
            </a:r>
            <a:r>
              <a:rPr lang="en-IN" dirty="0"/>
              <a:t>dislocations </a:t>
            </a:r>
            <a:r>
              <a:rPr lang="en-IN" dirty="0">
                <a:solidFill>
                  <a:srgbClr val="FF0000"/>
                </a:solidFill>
              </a:rPr>
              <a:t>increase the resistivity of </a:t>
            </a:r>
            <a:r>
              <a:rPr lang="en-IN" dirty="0" smtClean="0">
                <a:solidFill>
                  <a:srgbClr val="FF0000"/>
                </a:solidFill>
              </a:rPr>
              <a:t>materials, cause </a:t>
            </a:r>
            <a:r>
              <a:rPr lang="en-IN" dirty="0">
                <a:solidFill>
                  <a:srgbClr val="FF0000"/>
                </a:solidFill>
              </a:rPr>
              <a:t>significant leakage current in a </a:t>
            </a:r>
            <a:r>
              <a:rPr lang="en-IN" i="1" dirty="0" err="1">
                <a:solidFill>
                  <a:srgbClr val="FF0000"/>
                </a:solidFill>
              </a:rPr>
              <a:t>pn</a:t>
            </a:r>
            <a:r>
              <a:rPr lang="en-IN" i="1" dirty="0">
                <a:solidFill>
                  <a:srgbClr val="FF0000"/>
                </a:solidFill>
              </a:rPr>
              <a:t> </a:t>
            </a:r>
            <a:r>
              <a:rPr lang="en-IN" dirty="0">
                <a:solidFill>
                  <a:srgbClr val="FF0000"/>
                </a:solidFill>
              </a:rPr>
              <a:t>junction</a:t>
            </a:r>
            <a:r>
              <a:rPr lang="en-IN" dirty="0"/>
              <a:t>, and give rise to </a:t>
            </a:r>
            <a:r>
              <a:rPr lang="en-IN" dirty="0" smtClean="0">
                <a:solidFill>
                  <a:srgbClr val="FF0000"/>
                </a:solidFill>
              </a:rPr>
              <a:t>unwanted electronic </a:t>
            </a:r>
            <a:r>
              <a:rPr lang="en-IN" dirty="0">
                <a:solidFill>
                  <a:srgbClr val="FF0000"/>
                </a:solidFill>
              </a:rPr>
              <a:t>noise in various semiconductor devices</a:t>
            </a:r>
            <a:r>
              <a:rPr lang="en-IN" dirty="0"/>
              <a:t>. </a:t>
            </a:r>
          </a:p>
        </p:txBody>
      </p:sp>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pic>
        <p:nvPicPr>
          <p:cNvPr id="11266" name="Picture 2" descr="MSE 791 Homework Module 3 sol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8212" y="4003674"/>
            <a:ext cx="2171700" cy="2105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05750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838" y="687045"/>
            <a:ext cx="9601196" cy="1303867"/>
          </a:xfrm>
        </p:spPr>
        <p:txBody>
          <a:bodyPr/>
          <a:lstStyle/>
          <a:p>
            <a:pPr algn="l"/>
            <a:r>
              <a:rPr lang="en-IN" b="1" dirty="0"/>
              <a:t>PLANAR DEFECTS</a:t>
            </a:r>
            <a:endParaRPr lang="en-IN" dirty="0"/>
          </a:p>
        </p:txBody>
      </p:sp>
      <p:sp>
        <p:nvSpPr>
          <p:cNvPr id="3" name="Content Placeholder 2"/>
          <p:cNvSpPr>
            <a:spLocks noGrp="1"/>
          </p:cNvSpPr>
          <p:nvPr>
            <p:ph idx="1"/>
          </p:nvPr>
        </p:nvSpPr>
        <p:spPr>
          <a:xfrm>
            <a:off x="867338" y="1762473"/>
            <a:ext cx="7980826" cy="3318936"/>
          </a:xfrm>
        </p:spPr>
        <p:txBody>
          <a:bodyPr>
            <a:noAutofit/>
          </a:bodyPr>
          <a:lstStyle/>
          <a:p>
            <a:pPr algn="just"/>
            <a:r>
              <a:rPr lang="en-IN" sz="1800" dirty="0" smtClean="0"/>
              <a:t>When </a:t>
            </a:r>
            <a:r>
              <a:rPr lang="en-IN" sz="1800" dirty="0"/>
              <a:t>a liquid is </a:t>
            </a:r>
            <a:r>
              <a:rPr lang="en-IN" sz="1800" dirty="0" smtClean="0"/>
              <a:t>cooled, </a:t>
            </a:r>
            <a:r>
              <a:rPr lang="en-IN" sz="1800" b="1" dirty="0">
                <a:solidFill>
                  <a:srgbClr val="FF0000"/>
                </a:solidFill>
              </a:rPr>
              <a:t>solidification</a:t>
            </a:r>
            <a:r>
              <a:rPr lang="en-IN" sz="1800" dirty="0"/>
              <a:t> </a:t>
            </a:r>
            <a:r>
              <a:rPr lang="en-IN" sz="1800" dirty="0" smtClean="0"/>
              <a:t>does not </a:t>
            </a:r>
            <a:r>
              <a:rPr lang="en-IN" sz="1800" dirty="0"/>
              <a:t>occur at every point in the liquid; rather, it occurs at certain sites called </a:t>
            </a:r>
            <a:r>
              <a:rPr lang="en-IN" sz="1800" b="1" dirty="0" smtClean="0"/>
              <a:t>nuclei, </a:t>
            </a:r>
            <a:r>
              <a:rPr lang="en-IN" sz="1800" dirty="0" smtClean="0"/>
              <a:t>which </a:t>
            </a:r>
            <a:r>
              <a:rPr lang="en-IN" sz="1800" dirty="0"/>
              <a:t>are small crystal-like structures containing perhaps 50 to 100 atoms</a:t>
            </a:r>
            <a:r>
              <a:rPr lang="en-IN" sz="1800" dirty="0" smtClean="0"/>
              <a:t>. </a:t>
            </a:r>
          </a:p>
          <a:p>
            <a:pPr algn="just"/>
            <a:r>
              <a:rPr lang="en-IN" sz="1800" dirty="0" smtClean="0"/>
              <a:t>The </a:t>
            </a:r>
            <a:r>
              <a:rPr lang="en-IN" sz="1800" b="1" dirty="0">
                <a:solidFill>
                  <a:srgbClr val="FF0000"/>
                </a:solidFill>
              </a:rPr>
              <a:t>liquid </a:t>
            </a:r>
            <a:r>
              <a:rPr lang="en-IN" sz="1800" b="1" dirty="0" smtClean="0">
                <a:solidFill>
                  <a:srgbClr val="FF0000"/>
                </a:solidFill>
              </a:rPr>
              <a:t>atoms adjacent </a:t>
            </a:r>
            <a:r>
              <a:rPr lang="en-IN" sz="1800" b="1" dirty="0">
                <a:solidFill>
                  <a:srgbClr val="FF0000"/>
                </a:solidFill>
              </a:rPr>
              <a:t>to a nucleus diffuse into the nucleus</a:t>
            </a:r>
            <a:r>
              <a:rPr lang="en-IN" sz="1800" dirty="0"/>
              <a:t>, thereby causing it to grow in size </a:t>
            </a:r>
            <a:r>
              <a:rPr lang="en-IN" sz="1800" dirty="0" smtClean="0"/>
              <a:t>to become </a:t>
            </a:r>
            <a:r>
              <a:rPr lang="en-IN" sz="1800" dirty="0"/>
              <a:t>a small crystal, or a crystallite, called a </a:t>
            </a:r>
            <a:r>
              <a:rPr lang="en-IN" sz="1800" b="1" dirty="0"/>
              <a:t>grain. </a:t>
            </a:r>
            <a:endParaRPr lang="en-IN" sz="1800" b="1" dirty="0" smtClean="0"/>
          </a:p>
        </p:txBody>
      </p:sp>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pic>
        <p:nvPicPr>
          <p:cNvPr id="2050" name="Picture 2" descr="These PowerPoint color diagrams can only be used by instructors if the 3rd  Edition has been adopted for his/her course. Permission is given to  individuals. - ppt download"/>
          <p:cNvPicPr>
            <a:picLocks noChangeAspect="1" noChangeArrowheads="1"/>
          </p:cNvPicPr>
          <p:nvPr/>
        </p:nvPicPr>
        <p:blipFill rotWithShape="1">
          <a:blip r:embed="rId2">
            <a:extLst>
              <a:ext uri="{28A0092B-C50C-407E-A947-70E740481C1C}">
                <a14:useLocalDpi xmlns:a14="http://schemas.microsoft.com/office/drawing/2010/main" val="0"/>
              </a:ext>
            </a:extLst>
          </a:blip>
          <a:srcRect l="22563" t="3281" r="19054" b="21621"/>
          <a:stretch/>
        </p:blipFill>
        <p:spPr bwMode="auto">
          <a:xfrm>
            <a:off x="8951259" y="1627992"/>
            <a:ext cx="3240741" cy="312645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94172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41610" y="804332"/>
            <a:ext cx="9601196" cy="3318936"/>
          </a:xfrm>
        </p:spPr>
        <p:txBody>
          <a:bodyPr>
            <a:normAutofit/>
          </a:bodyPr>
          <a:lstStyle/>
          <a:p>
            <a:pPr algn="just"/>
            <a:r>
              <a:rPr lang="en-IN" dirty="0"/>
              <a:t>The atoms can diffuse more easily along a </a:t>
            </a:r>
            <a:r>
              <a:rPr lang="en-IN" dirty="0" smtClean="0"/>
              <a:t>grain boundary </a:t>
            </a:r>
            <a:r>
              <a:rPr lang="en-IN" dirty="0"/>
              <a:t>because (a) less bonds need to be broken due to the presence of voids </a:t>
            </a:r>
            <a:r>
              <a:rPr lang="en-IN" dirty="0" smtClean="0"/>
              <a:t>and (b</a:t>
            </a:r>
            <a:r>
              <a:rPr lang="en-IN" dirty="0"/>
              <a:t>) the bonds are strained and easily broken anyway. </a:t>
            </a:r>
            <a:endParaRPr lang="en-IN" dirty="0" smtClean="0"/>
          </a:p>
        </p:txBody>
      </p:sp>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pic>
        <p:nvPicPr>
          <p:cNvPr id="4098" name="Picture 2" descr="PPT - Crystal Structure PowerPoint Presentation, free download - ID:2959151"/>
          <p:cNvPicPr>
            <a:picLocks noChangeAspect="1" noChangeArrowheads="1"/>
          </p:cNvPicPr>
          <p:nvPr/>
        </p:nvPicPr>
        <p:blipFill rotWithShape="1">
          <a:blip r:embed="rId2">
            <a:extLst>
              <a:ext uri="{28A0092B-C50C-407E-A947-70E740481C1C}">
                <a14:useLocalDpi xmlns:a14="http://schemas.microsoft.com/office/drawing/2010/main" val="0"/>
              </a:ext>
            </a:extLst>
          </a:blip>
          <a:srcRect l="22807" t="28840" r="13911" b="28597"/>
          <a:stretch/>
        </p:blipFill>
        <p:spPr bwMode="auto">
          <a:xfrm>
            <a:off x="3217666" y="2568169"/>
            <a:ext cx="5874817" cy="3110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116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861" y="790138"/>
            <a:ext cx="4500280" cy="1303867"/>
          </a:xfrm>
        </p:spPr>
        <p:txBody>
          <a:bodyPr>
            <a:normAutofit/>
          </a:bodyPr>
          <a:lstStyle/>
          <a:p>
            <a:r>
              <a:rPr lang="en-IN" sz="2000" b="1" dirty="0" smtClean="0"/>
              <a:t>SURFACE DEFECTS</a:t>
            </a:r>
            <a:endParaRPr lang="en-IN" sz="2000" dirty="0"/>
          </a:p>
        </p:txBody>
      </p:sp>
      <p:sp>
        <p:nvSpPr>
          <p:cNvPr id="3" name="Content Placeholder 2"/>
          <p:cNvSpPr>
            <a:spLocks noGrp="1"/>
          </p:cNvSpPr>
          <p:nvPr>
            <p:ph idx="1"/>
          </p:nvPr>
        </p:nvSpPr>
        <p:spPr/>
        <p:txBody>
          <a:bodyPr>
            <a:normAutofit/>
          </a:bodyPr>
          <a:lstStyle/>
          <a:p>
            <a:pPr algn="just"/>
            <a:r>
              <a:rPr lang="en-IN" dirty="0"/>
              <a:t>In describing crystal structures, we assume that the periodicity extends to </a:t>
            </a:r>
            <a:r>
              <a:rPr lang="en-IN" dirty="0" smtClean="0"/>
              <a:t>infinity which </a:t>
            </a:r>
            <a:r>
              <a:rPr lang="en-IN" dirty="0"/>
              <a:t>means that the regular array of atoms is not interrupted anywhere by </a:t>
            </a:r>
            <a:r>
              <a:rPr lang="en-IN" dirty="0" smtClean="0"/>
              <a:t>the presence </a:t>
            </a:r>
            <a:r>
              <a:rPr lang="en-IN" dirty="0"/>
              <a:t>of real surfaces of the material. </a:t>
            </a:r>
            <a:endParaRPr lang="en-IN" dirty="0" smtClean="0"/>
          </a:p>
          <a:p>
            <a:pPr algn="just"/>
            <a:r>
              <a:rPr lang="en-IN" dirty="0" smtClean="0"/>
              <a:t>When </a:t>
            </a:r>
            <a:r>
              <a:rPr lang="en-IN" dirty="0"/>
              <a:t>the crystal lattice is abruptly terminated by a surface, </a:t>
            </a:r>
            <a:r>
              <a:rPr lang="en-IN" dirty="0" smtClean="0"/>
              <a:t>the atoms </a:t>
            </a:r>
            <a:r>
              <a:rPr lang="en-IN" dirty="0"/>
              <a:t>at the surface cannot </a:t>
            </a:r>
            <a:r>
              <a:rPr lang="en-IN" dirty="0" err="1"/>
              <a:t>fulfill</a:t>
            </a:r>
            <a:r>
              <a:rPr lang="en-IN" dirty="0"/>
              <a:t> their bonding requirements</a:t>
            </a:r>
          </a:p>
        </p:txBody>
      </p:sp>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pic>
        <p:nvPicPr>
          <p:cNvPr id="3074" name="Picture 2" descr="These PowerPoint color diagrams can only be used by instructors if the 3rd  Edition has been adopted for his/her course. Permission is given to  individuals. - ppt download"/>
          <p:cNvPicPr>
            <a:picLocks noChangeAspect="1" noChangeArrowheads="1"/>
          </p:cNvPicPr>
          <p:nvPr/>
        </p:nvPicPr>
        <p:blipFill rotWithShape="1">
          <a:blip r:embed="rId2">
            <a:extLst>
              <a:ext uri="{28A0092B-C50C-407E-A947-70E740481C1C}">
                <a14:useLocalDpi xmlns:a14="http://schemas.microsoft.com/office/drawing/2010/main" val="0"/>
              </a:ext>
            </a:extLst>
          </a:blip>
          <a:srcRect l="3446" t="8378" r="5966" b="41622"/>
          <a:stretch/>
        </p:blipFill>
        <p:spPr bwMode="auto">
          <a:xfrm>
            <a:off x="645954" y="1064338"/>
            <a:ext cx="10900090" cy="451221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74926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9035" y="2887240"/>
            <a:ext cx="9601196" cy="3318936"/>
          </a:xfrm>
        </p:spPr>
        <p:txBody>
          <a:bodyPr>
            <a:normAutofit/>
          </a:bodyPr>
          <a:lstStyle/>
          <a:p>
            <a:pPr algn="just"/>
            <a:r>
              <a:rPr lang="en-IN" dirty="0"/>
              <a:t>The electrons occupying the outer subshells are the farthest away from </a:t>
            </a:r>
            <a:r>
              <a:rPr lang="en-IN" dirty="0" smtClean="0"/>
              <a:t>the nucleus </a:t>
            </a:r>
            <a:r>
              <a:rPr lang="en-IN" dirty="0"/>
              <a:t>and have the most important role in atomic interactions, as in chemical </a:t>
            </a:r>
            <a:r>
              <a:rPr lang="en-IN" dirty="0" smtClean="0"/>
              <a:t>reactions, because </a:t>
            </a:r>
            <a:r>
              <a:rPr lang="en-IN" dirty="0"/>
              <a:t>these electrons are the first to interact with outer electrons on </a:t>
            </a:r>
            <a:r>
              <a:rPr lang="en-IN" dirty="0" err="1" smtClean="0"/>
              <a:t>neighboring</a:t>
            </a:r>
            <a:r>
              <a:rPr lang="en-IN" dirty="0" smtClean="0"/>
              <a:t> atoms</a:t>
            </a:r>
            <a:r>
              <a:rPr lang="en-IN" dirty="0"/>
              <a:t>. </a:t>
            </a:r>
            <a:r>
              <a:rPr lang="en-IN" dirty="0" smtClean="0"/>
              <a:t>The </a:t>
            </a:r>
            <a:r>
              <a:rPr lang="en-IN" dirty="0"/>
              <a:t>outermost electrons are called </a:t>
            </a:r>
            <a:r>
              <a:rPr lang="en-IN" b="1" dirty="0">
                <a:solidFill>
                  <a:srgbClr val="FF0000"/>
                </a:solidFill>
              </a:rPr>
              <a:t>valence electrons</a:t>
            </a:r>
            <a:r>
              <a:rPr lang="en-IN" b="1" dirty="0"/>
              <a:t> </a:t>
            </a:r>
            <a:r>
              <a:rPr lang="en-IN" dirty="0"/>
              <a:t>and </a:t>
            </a:r>
            <a:r>
              <a:rPr lang="en-IN" dirty="0" smtClean="0"/>
              <a:t>they determine </a:t>
            </a:r>
            <a:r>
              <a:rPr lang="en-IN" dirty="0"/>
              <a:t>the </a:t>
            </a:r>
            <a:r>
              <a:rPr lang="en-IN" b="1" dirty="0" err="1"/>
              <a:t>valency</a:t>
            </a:r>
            <a:r>
              <a:rPr lang="en-IN" b="1" dirty="0"/>
              <a:t> </a:t>
            </a:r>
            <a:r>
              <a:rPr lang="en-IN" dirty="0"/>
              <a:t>of the atom</a:t>
            </a:r>
            <a:r>
              <a:rPr lang="en-IN" dirty="0" smtClean="0"/>
              <a:t>. </a:t>
            </a:r>
          </a:p>
          <a:p>
            <a:pPr algn="just"/>
            <a:r>
              <a:rPr lang="en-IN" dirty="0" smtClean="0"/>
              <a:t>When </a:t>
            </a:r>
            <a:r>
              <a:rPr lang="en-IN" dirty="0"/>
              <a:t>a subshell is full of electrons, it cannot accept any more electrons and </a:t>
            </a:r>
            <a:r>
              <a:rPr lang="en-IN" dirty="0" smtClean="0"/>
              <a:t>it is </a:t>
            </a:r>
            <a:r>
              <a:rPr lang="en-IN" dirty="0"/>
              <a:t>said to have acquired a </a:t>
            </a:r>
            <a:r>
              <a:rPr lang="en-IN" b="1" dirty="0">
                <a:solidFill>
                  <a:srgbClr val="FF0000"/>
                </a:solidFill>
              </a:rPr>
              <a:t>stable configuration</a:t>
            </a:r>
            <a:r>
              <a:rPr lang="en-IN" dirty="0"/>
              <a:t>.</a:t>
            </a:r>
          </a:p>
        </p:txBody>
      </p:sp>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sp>
        <p:nvSpPr>
          <p:cNvPr id="5" name="Title 1"/>
          <p:cNvSpPr>
            <a:spLocks noGrp="1"/>
          </p:cNvSpPr>
          <p:nvPr>
            <p:ph type="title"/>
          </p:nvPr>
        </p:nvSpPr>
        <p:spPr>
          <a:xfrm>
            <a:off x="730625" y="589084"/>
            <a:ext cx="6275292" cy="1303867"/>
          </a:xfrm>
        </p:spPr>
        <p:txBody>
          <a:bodyPr>
            <a:normAutofit/>
          </a:bodyPr>
          <a:lstStyle/>
          <a:p>
            <a:r>
              <a:rPr lang="en-IN" sz="2800" b="1" dirty="0"/>
              <a:t>ATOMIC STRUCTURE AND ATOMIC NUMBER</a:t>
            </a:r>
            <a:endParaRPr lang="en-IN" sz="2800" dirty="0"/>
          </a:p>
        </p:txBody>
      </p:sp>
      <p:pic>
        <p:nvPicPr>
          <p:cNvPr id="5124" name="Picture 4" descr="Electrons GIFs - Get the best GIF on GIPHY"/>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589249" y="251628"/>
            <a:ext cx="3572182" cy="2593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53785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891989" y="2507501"/>
            <a:ext cx="9601196" cy="3318936"/>
          </a:xfrm>
        </p:spPr>
        <p:txBody>
          <a:bodyPr>
            <a:normAutofit fontScale="92500" lnSpcReduction="20000"/>
          </a:bodyPr>
          <a:lstStyle/>
          <a:p>
            <a:pPr algn="just"/>
            <a:r>
              <a:rPr lang="en-IN" dirty="0"/>
              <a:t>The atoms at the surface are left with </a:t>
            </a:r>
            <a:r>
              <a:rPr lang="en-IN" b="1" dirty="0" smtClean="0">
                <a:solidFill>
                  <a:srgbClr val="FF0000"/>
                </a:solidFill>
              </a:rPr>
              <a:t>dangling bonds</a:t>
            </a:r>
            <a:r>
              <a:rPr lang="en-IN" b="1" dirty="0"/>
              <a:t>, </a:t>
            </a:r>
            <a:r>
              <a:rPr lang="en-IN" dirty="0"/>
              <a:t>bonds that are half </a:t>
            </a:r>
            <a:r>
              <a:rPr lang="en-IN" dirty="0" smtClean="0"/>
              <a:t>full. These </a:t>
            </a:r>
            <a:r>
              <a:rPr lang="en-IN" dirty="0"/>
              <a:t>dangling bonds </a:t>
            </a:r>
            <a:r>
              <a:rPr lang="en-IN" dirty="0" smtClean="0"/>
              <a:t>are looking </a:t>
            </a:r>
            <a:r>
              <a:rPr lang="en-IN" dirty="0"/>
              <a:t>for atoms to which they can bond. </a:t>
            </a:r>
            <a:endParaRPr lang="en-IN" dirty="0" smtClean="0"/>
          </a:p>
          <a:p>
            <a:pPr algn="just"/>
            <a:r>
              <a:rPr lang="en-IN" dirty="0" smtClean="0"/>
              <a:t>Two </a:t>
            </a:r>
            <a:r>
              <a:rPr lang="en-IN" dirty="0" err="1"/>
              <a:t>neighboring</a:t>
            </a:r>
            <a:r>
              <a:rPr lang="en-IN" dirty="0"/>
              <a:t> surface atoms can </a:t>
            </a:r>
            <a:r>
              <a:rPr lang="en-IN" dirty="0" smtClean="0"/>
              <a:t>share </a:t>
            </a:r>
            <a:r>
              <a:rPr lang="en-IN" dirty="0"/>
              <a:t>each other’s dangling bond electrons, that is, form a </a:t>
            </a:r>
            <a:r>
              <a:rPr lang="en-IN" b="1" dirty="0">
                <a:solidFill>
                  <a:srgbClr val="FF0000"/>
                </a:solidFill>
              </a:rPr>
              <a:t>surface bond </a:t>
            </a:r>
            <a:r>
              <a:rPr lang="en-IN" dirty="0"/>
              <a:t>with each </a:t>
            </a:r>
            <a:r>
              <a:rPr lang="en-IN" dirty="0" smtClean="0"/>
              <a:t>other. This </a:t>
            </a:r>
            <a:r>
              <a:rPr lang="en-IN" dirty="0"/>
              <a:t>bonding between surface atoms causes a slight displacement of the </a:t>
            </a:r>
            <a:r>
              <a:rPr lang="en-IN" dirty="0" smtClean="0"/>
              <a:t>surface atoms </a:t>
            </a:r>
            <a:r>
              <a:rPr lang="en-IN" dirty="0"/>
              <a:t>and leads to a surface that has been </a:t>
            </a:r>
            <a:r>
              <a:rPr lang="en-IN" b="1" dirty="0">
                <a:solidFill>
                  <a:srgbClr val="FF0000"/>
                </a:solidFill>
              </a:rPr>
              <a:t>reconstructed</a:t>
            </a:r>
            <a:r>
              <a:rPr lang="en-IN" b="1" dirty="0" smtClean="0"/>
              <a:t>.</a:t>
            </a:r>
          </a:p>
          <a:p>
            <a:pPr algn="just"/>
            <a:r>
              <a:rPr lang="en-IN" dirty="0"/>
              <a:t>Atoms from the environment can also bond with the atoms on the crystal surface</a:t>
            </a:r>
            <a:r>
              <a:rPr lang="en-IN" dirty="0" smtClean="0"/>
              <a:t>. </a:t>
            </a:r>
          </a:p>
          <a:p>
            <a:pPr algn="just"/>
            <a:r>
              <a:rPr lang="en-IN" dirty="0" smtClean="0"/>
              <a:t>For </a:t>
            </a:r>
            <a:r>
              <a:rPr lang="en-IN" dirty="0"/>
              <a:t>example, a hydrogen atom can be captured by a dangling bond at the surface </a:t>
            </a:r>
            <a:r>
              <a:rPr lang="en-IN" dirty="0" smtClean="0"/>
              <a:t>to form </a:t>
            </a:r>
            <a:r>
              <a:rPr lang="en-IN" dirty="0"/>
              <a:t>a chemical bond as a result of which hydrogen becomes </a:t>
            </a:r>
            <a:r>
              <a:rPr lang="en-IN" b="1" dirty="0"/>
              <a:t>absorbed. </a:t>
            </a:r>
            <a:r>
              <a:rPr lang="en-IN" dirty="0" smtClean="0">
                <a:solidFill>
                  <a:srgbClr val="FF0000"/>
                </a:solidFill>
              </a:rPr>
              <a:t>Primary bonding </a:t>
            </a:r>
            <a:r>
              <a:rPr lang="en-IN" dirty="0">
                <a:solidFill>
                  <a:srgbClr val="FF0000"/>
                </a:solidFill>
              </a:rPr>
              <a:t>of foreign atoms to a crystal surface is called </a:t>
            </a:r>
            <a:r>
              <a:rPr lang="en-IN" b="1" dirty="0">
                <a:solidFill>
                  <a:srgbClr val="FF0000"/>
                </a:solidFill>
              </a:rPr>
              <a:t>chemisorption</a:t>
            </a:r>
            <a:r>
              <a:rPr lang="en-IN" b="1" dirty="0"/>
              <a:t>.</a:t>
            </a:r>
            <a:endParaRPr lang="en-IN" dirty="0"/>
          </a:p>
        </p:txBody>
      </p:sp>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pic>
        <p:nvPicPr>
          <p:cNvPr id="5" name="Picture 2" descr="These PowerPoint color diagrams can only be used by instructors if the 3rd  Edition has been adopted for his/her course. Permission is given to  individuals. - ppt download"/>
          <p:cNvPicPr>
            <a:picLocks noChangeAspect="1" noChangeArrowheads="1"/>
          </p:cNvPicPr>
          <p:nvPr/>
        </p:nvPicPr>
        <p:blipFill rotWithShape="1">
          <a:blip r:embed="rId2">
            <a:extLst>
              <a:ext uri="{28A0092B-C50C-407E-A947-70E740481C1C}">
                <a14:useLocalDpi xmlns:a14="http://schemas.microsoft.com/office/drawing/2010/main" val="0"/>
              </a:ext>
            </a:extLst>
          </a:blip>
          <a:srcRect l="3446" t="8378" r="5966" b="41622"/>
          <a:stretch/>
        </p:blipFill>
        <p:spPr bwMode="auto">
          <a:xfrm>
            <a:off x="5693714" y="-4607"/>
            <a:ext cx="5721953" cy="236866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869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normAutofit fontScale="70000" lnSpcReduction="20000"/>
          </a:bodyPr>
          <a:lstStyle/>
          <a:p>
            <a:pPr algn="just"/>
            <a:r>
              <a:rPr lang="en-IN" dirty="0"/>
              <a:t>However, the H2O molecule cannot form a covalent bond, but, because of </a:t>
            </a:r>
            <a:r>
              <a:rPr lang="en-IN" dirty="0" smtClean="0"/>
              <a:t>hydrogen bonding</a:t>
            </a:r>
            <a:r>
              <a:rPr lang="en-IN" dirty="0"/>
              <a:t>, it can form a secondary bond with a surface Si atom and become </a:t>
            </a:r>
            <a:r>
              <a:rPr lang="en-IN" b="1" dirty="0" smtClean="0"/>
              <a:t>adsorbed. </a:t>
            </a:r>
            <a:r>
              <a:rPr lang="en-IN" dirty="0" smtClean="0">
                <a:solidFill>
                  <a:srgbClr val="FF0000"/>
                </a:solidFill>
              </a:rPr>
              <a:t>Secondary </a:t>
            </a:r>
            <a:r>
              <a:rPr lang="en-IN" dirty="0">
                <a:solidFill>
                  <a:srgbClr val="FF0000"/>
                </a:solidFill>
              </a:rPr>
              <a:t>bonding of foreign atoms or molecules to a crystal surface is </a:t>
            </a:r>
            <a:r>
              <a:rPr lang="en-IN" dirty="0" smtClean="0">
                <a:solidFill>
                  <a:srgbClr val="FF0000"/>
                </a:solidFill>
              </a:rPr>
              <a:t>called </a:t>
            </a:r>
            <a:r>
              <a:rPr lang="en-IN" b="1" dirty="0" err="1" smtClean="0">
                <a:solidFill>
                  <a:srgbClr val="FF0000"/>
                </a:solidFill>
              </a:rPr>
              <a:t>physisorption</a:t>
            </a:r>
            <a:r>
              <a:rPr lang="en-IN" b="1" dirty="0" smtClean="0"/>
              <a:t> </a:t>
            </a:r>
            <a:r>
              <a:rPr lang="en-IN" dirty="0"/>
              <a:t>(</a:t>
            </a:r>
            <a:r>
              <a:rPr lang="en-IN" i="1" dirty="0"/>
              <a:t>physical adsorption</a:t>
            </a:r>
            <a:r>
              <a:rPr lang="en-IN" dirty="0"/>
              <a:t>). </a:t>
            </a:r>
            <a:endParaRPr lang="en-IN" dirty="0" smtClean="0"/>
          </a:p>
          <a:p>
            <a:pPr algn="just"/>
            <a:r>
              <a:rPr lang="en-IN" dirty="0" smtClean="0"/>
              <a:t>Water </a:t>
            </a:r>
            <a:r>
              <a:rPr lang="en-IN" dirty="0"/>
              <a:t>molecules in the air can readily </a:t>
            </a:r>
            <a:r>
              <a:rPr lang="en-IN" dirty="0" smtClean="0"/>
              <a:t>become adsorbed </a:t>
            </a:r>
            <a:r>
              <a:rPr lang="en-IN" dirty="0"/>
              <a:t>at the surface of a crystal</a:t>
            </a:r>
            <a:r>
              <a:rPr lang="en-IN" dirty="0" smtClean="0"/>
              <a:t>. </a:t>
            </a:r>
          </a:p>
          <a:p>
            <a:pPr algn="just"/>
            <a:r>
              <a:rPr lang="en-IN" b="1" dirty="0" smtClean="0">
                <a:solidFill>
                  <a:srgbClr val="FF0000"/>
                </a:solidFill>
              </a:rPr>
              <a:t>At </a:t>
            </a:r>
            <a:r>
              <a:rPr lang="en-IN" b="1" dirty="0">
                <a:solidFill>
                  <a:srgbClr val="FF0000"/>
                </a:solidFill>
              </a:rPr>
              <a:t>sufficiently high temperatures, some of the absorbed foreign surface </a:t>
            </a:r>
            <a:r>
              <a:rPr lang="en-IN" b="1" dirty="0" smtClean="0">
                <a:solidFill>
                  <a:srgbClr val="FF0000"/>
                </a:solidFill>
              </a:rPr>
              <a:t>atoms can </a:t>
            </a:r>
            <a:r>
              <a:rPr lang="en-IN" b="1" dirty="0">
                <a:solidFill>
                  <a:srgbClr val="FF0000"/>
                </a:solidFill>
              </a:rPr>
              <a:t>diffuse into the crystal volume to become bulk impurities. </a:t>
            </a:r>
            <a:r>
              <a:rPr lang="en-IN" dirty="0"/>
              <a:t>Many substances </a:t>
            </a:r>
            <a:r>
              <a:rPr lang="en-IN" dirty="0" smtClean="0"/>
              <a:t>have a </a:t>
            </a:r>
            <a:r>
              <a:rPr lang="en-IN" dirty="0"/>
              <a:t>natural </a:t>
            </a:r>
            <a:r>
              <a:rPr lang="en-IN" sz="3600" b="1" dirty="0">
                <a:solidFill>
                  <a:srgbClr val="FF0000"/>
                </a:solidFill>
              </a:rPr>
              <a:t>oxide layer on the surface </a:t>
            </a:r>
            <a:r>
              <a:rPr lang="en-IN" dirty="0"/>
              <a:t>that starts with the chemical bonding of </a:t>
            </a:r>
            <a:r>
              <a:rPr lang="en-IN" dirty="0" smtClean="0"/>
              <a:t>oxygen atoms </a:t>
            </a:r>
            <a:r>
              <a:rPr lang="en-IN" dirty="0"/>
              <a:t>to the surface atoms and the subsequent growth of the oxide </a:t>
            </a:r>
            <a:r>
              <a:rPr lang="en-IN" dirty="0" smtClean="0"/>
              <a:t>layer.</a:t>
            </a:r>
          </a:p>
          <a:p>
            <a:pPr algn="just"/>
            <a:r>
              <a:rPr lang="en-IN" dirty="0" smtClean="0"/>
              <a:t>The </a:t>
            </a:r>
            <a:r>
              <a:rPr lang="en-IN" dirty="0"/>
              <a:t>surface condition of a </a:t>
            </a:r>
            <a:r>
              <a:rPr lang="en-IN" b="1" dirty="0">
                <a:solidFill>
                  <a:srgbClr val="FF0000"/>
                </a:solidFill>
              </a:rPr>
              <a:t>Si crystal </a:t>
            </a:r>
            <a:r>
              <a:rPr lang="en-IN" dirty="0"/>
              <a:t>wafer in microelectronics </a:t>
            </a:r>
            <a:r>
              <a:rPr lang="en-IN" dirty="0" smtClean="0"/>
              <a:t>is normally </a:t>
            </a:r>
            <a:r>
              <a:rPr lang="en-IN" dirty="0"/>
              <a:t>controlled by first etching the surface and then oxidizing it at a high </a:t>
            </a:r>
            <a:r>
              <a:rPr lang="en-IN" dirty="0" smtClean="0"/>
              <a:t>temperature to </a:t>
            </a:r>
            <a:r>
              <a:rPr lang="en-IN" dirty="0"/>
              <a:t>form a SiO2 </a:t>
            </a:r>
            <a:r>
              <a:rPr lang="en-IN" b="1" dirty="0"/>
              <a:t>passivating layer </a:t>
            </a:r>
            <a:r>
              <a:rPr lang="en-IN" dirty="0"/>
              <a:t>on the crystal surface. This oxide layer </a:t>
            </a:r>
            <a:r>
              <a:rPr lang="en-IN" dirty="0" smtClean="0"/>
              <a:t>is an </a:t>
            </a:r>
            <a:r>
              <a:rPr lang="en-IN" b="1" dirty="0">
                <a:solidFill>
                  <a:srgbClr val="FF0000"/>
                </a:solidFill>
              </a:rPr>
              <a:t>excellent barrier against the diffusion of impurity atoms into the crystal</a:t>
            </a:r>
            <a:r>
              <a:rPr lang="en-IN" dirty="0"/>
              <a:t>.</a:t>
            </a:r>
          </a:p>
        </p:txBody>
      </p:sp>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pic>
        <p:nvPicPr>
          <p:cNvPr id="5" name="Picture 2" descr="These PowerPoint color diagrams can only be used by instructors if the 3rd  Edition has been adopted for his/her course. Permission is given to  individuals. - ppt download"/>
          <p:cNvPicPr>
            <a:picLocks noChangeAspect="1" noChangeArrowheads="1"/>
          </p:cNvPicPr>
          <p:nvPr/>
        </p:nvPicPr>
        <p:blipFill rotWithShape="1">
          <a:blip r:embed="rId2">
            <a:extLst>
              <a:ext uri="{28A0092B-C50C-407E-A947-70E740481C1C}">
                <a14:useLocalDpi xmlns:a14="http://schemas.microsoft.com/office/drawing/2010/main" val="0"/>
              </a:ext>
            </a:extLst>
          </a:blip>
          <a:srcRect l="3446" t="8378" r="5966" b="41622"/>
          <a:stretch/>
        </p:blipFill>
        <p:spPr bwMode="auto">
          <a:xfrm>
            <a:off x="5786935" y="91390"/>
            <a:ext cx="5628732" cy="233007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050" name="Picture 2" descr="The Configuration of the Water Molecule | EARTH 111: Water: Science and  Society"/>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0061" b="11390"/>
          <a:stretch/>
        </p:blipFill>
        <p:spPr bwMode="auto">
          <a:xfrm>
            <a:off x="2081626" y="394781"/>
            <a:ext cx="2029597" cy="1421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5229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3125" y="763192"/>
            <a:ext cx="10256947" cy="1303867"/>
          </a:xfrm>
        </p:spPr>
        <p:txBody>
          <a:bodyPr>
            <a:noAutofit/>
          </a:bodyPr>
          <a:lstStyle/>
          <a:p>
            <a:pPr algn="l"/>
            <a:r>
              <a:rPr lang="en-IN" sz="1800" dirty="0"/>
              <a:t>The energy of vacancy </a:t>
            </a:r>
            <a:r>
              <a:rPr lang="en-IN" sz="1800" dirty="0" smtClean="0"/>
              <a:t>formation in </a:t>
            </a:r>
            <a:r>
              <a:rPr lang="en-IN" sz="1800" dirty="0"/>
              <a:t>the Ge crystal is about 2.2 eV. Calculate the fractional concentration of vacancies in </a:t>
            </a:r>
            <a:r>
              <a:rPr lang="en-IN" sz="1800" dirty="0" smtClean="0"/>
              <a:t>Ge at </a:t>
            </a:r>
            <a:r>
              <a:rPr lang="en-IN" sz="1800" dirty="0"/>
              <a:t>938 °C, just below its melting temperature. What is the vacancy concentration given </a:t>
            </a:r>
            <a:r>
              <a:rPr lang="en-IN" sz="1800" dirty="0" smtClean="0"/>
              <a:t>that the </a:t>
            </a:r>
            <a:r>
              <a:rPr lang="en-IN" sz="1800" dirty="0"/>
              <a:t>atomic mass </a:t>
            </a:r>
            <a:r>
              <a:rPr lang="en-IN" sz="1800" dirty="0" smtClean="0"/>
              <a:t>and density</a:t>
            </a:r>
            <a:r>
              <a:rPr lang="en-IN" sz="1800" i="1" dirty="0" smtClean="0"/>
              <a:t> </a:t>
            </a:r>
            <a:r>
              <a:rPr lang="en-IN" sz="1800" dirty="0"/>
              <a:t>of Ge are 72.64 g mol</a:t>
            </a:r>
            <a:r>
              <a:rPr lang="en-IN" sz="1800" baseline="30000" dirty="0"/>
              <a:t>−1</a:t>
            </a:r>
            <a:r>
              <a:rPr lang="en-IN" sz="1800" dirty="0"/>
              <a:t> and 5.32 g cm</a:t>
            </a:r>
            <a:r>
              <a:rPr lang="en-IN" sz="1800" baseline="30000" dirty="0"/>
              <a:t>−3</a:t>
            </a:r>
            <a:r>
              <a:rPr lang="en-IN" sz="1800" dirty="0"/>
              <a:t>, respectively?</a:t>
            </a:r>
            <a:br>
              <a:rPr lang="en-IN" sz="1800" dirty="0"/>
            </a:br>
            <a:endParaRPr lang="en-IN" sz="1800" dirty="0"/>
          </a:p>
        </p:txBody>
      </p:sp>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grpSp>
        <p:nvGrpSpPr>
          <p:cNvPr id="7" name="Group 6"/>
          <p:cNvGrpSpPr/>
          <p:nvPr/>
        </p:nvGrpSpPr>
        <p:grpSpPr>
          <a:xfrm>
            <a:off x="979239" y="2067059"/>
            <a:ext cx="9884717" cy="2717366"/>
            <a:chOff x="933537" y="1861700"/>
            <a:chExt cx="9884717" cy="2717366"/>
          </a:xfrm>
        </p:grpSpPr>
        <p:pic>
          <p:nvPicPr>
            <p:cNvPr id="5" name="Picture 4"/>
            <p:cNvPicPr>
              <a:picLocks noChangeAspect="1"/>
            </p:cNvPicPr>
            <p:nvPr/>
          </p:nvPicPr>
          <p:blipFill>
            <a:blip r:embed="rId2"/>
            <a:stretch>
              <a:fillRect/>
            </a:stretch>
          </p:blipFill>
          <p:spPr>
            <a:xfrm>
              <a:off x="933538" y="1861700"/>
              <a:ext cx="9884716" cy="752712"/>
            </a:xfrm>
            <a:prstGeom prst="rect">
              <a:avLst/>
            </a:prstGeom>
          </p:spPr>
        </p:pic>
        <p:pic>
          <p:nvPicPr>
            <p:cNvPr id="6" name="Picture 5"/>
            <p:cNvPicPr>
              <a:picLocks noChangeAspect="1"/>
            </p:cNvPicPr>
            <p:nvPr/>
          </p:nvPicPr>
          <p:blipFill>
            <a:blip r:embed="rId3"/>
            <a:stretch>
              <a:fillRect/>
            </a:stretch>
          </p:blipFill>
          <p:spPr>
            <a:xfrm>
              <a:off x="933537" y="2614412"/>
              <a:ext cx="9884716" cy="1964654"/>
            </a:xfrm>
            <a:prstGeom prst="rect">
              <a:avLst/>
            </a:prstGeom>
          </p:spPr>
        </p:pic>
      </p:grpSp>
    </p:spTree>
    <p:extLst>
      <p:ext uri="{BB962C8B-B14F-4D97-AF65-F5344CB8AC3E}">
        <p14:creationId xmlns:p14="http://schemas.microsoft.com/office/powerpoint/2010/main" val="29437418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8035" y="533099"/>
            <a:ext cx="11140224" cy="1303867"/>
          </a:xfrm>
        </p:spPr>
        <p:txBody>
          <a:bodyPr>
            <a:normAutofit/>
          </a:bodyPr>
          <a:lstStyle/>
          <a:p>
            <a:r>
              <a:rPr lang="en-IN" sz="2400" b="1" dirty="0">
                <a:solidFill>
                  <a:srgbClr val="7030A0"/>
                </a:solidFill>
              </a:rPr>
              <a:t>ELECTRICAL AND THERMAL CONDUCTION IN </a:t>
            </a:r>
            <a:r>
              <a:rPr lang="en-IN" sz="2400" b="1" dirty="0" smtClean="0">
                <a:solidFill>
                  <a:srgbClr val="7030A0"/>
                </a:solidFill>
              </a:rPr>
              <a:t>SOLID / CRYSTALS</a:t>
            </a:r>
            <a:r>
              <a:rPr lang="en-IN" sz="2400" b="1" dirty="0">
                <a:solidFill>
                  <a:srgbClr val="7030A0"/>
                </a:solidFill>
              </a:rPr>
              <a:t/>
            </a:r>
            <a:br>
              <a:rPr lang="en-IN" sz="2400" b="1" dirty="0">
                <a:solidFill>
                  <a:srgbClr val="7030A0"/>
                </a:solidFill>
              </a:rPr>
            </a:br>
            <a:endParaRPr lang="en-IN" sz="2400" dirty="0">
              <a:solidFill>
                <a:srgbClr val="7030A0"/>
              </a:solidFill>
            </a:endParaRPr>
          </a:p>
        </p:txBody>
      </p:sp>
      <p:sp>
        <p:nvSpPr>
          <p:cNvPr id="3" name="Content Placeholder 2"/>
          <p:cNvSpPr>
            <a:spLocks noGrp="1"/>
          </p:cNvSpPr>
          <p:nvPr>
            <p:ph idx="1"/>
          </p:nvPr>
        </p:nvSpPr>
        <p:spPr>
          <a:xfrm>
            <a:off x="780245" y="1360447"/>
            <a:ext cx="10501647" cy="3318936"/>
          </a:xfrm>
        </p:spPr>
        <p:txBody>
          <a:bodyPr>
            <a:noAutofit/>
          </a:bodyPr>
          <a:lstStyle/>
          <a:p>
            <a:pPr algn="just"/>
            <a:r>
              <a:rPr lang="en-IN" sz="1800" b="1" dirty="0"/>
              <a:t>E</a:t>
            </a:r>
            <a:r>
              <a:rPr lang="en-IN" sz="1800" dirty="0"/>
              <a:t>lectrical conduction involves the </a:t>
            </a:r>
            <a:r>
              <a:rPr lang="en-IN" sz="1800" b="1" dirty="0"/>
              <a:t>motion of charges in a material under the </a:t>
            </a:r>
            <a:r>
              <a:rPr lang="en-IN" sz="1800" b="1" dirty="0" smtClean="0"/>
              <a:t>influence of </a:t>
            </a:r>
            <a:r>
              <a:rPr lang="en-IN" sz="1800" b="1" dirty="0"/>
              <a:t>an applied electric field. </a:t>
            </a:r>
            <a:endParaRPr lang="en-IN" sz="1800" b="1" dirty="0" smtClean="0"/>
          </a:p>
          <a:p>
            <a:pPr algn="just"/>
            <a:r>
              <a:rPr lang="en-IN" sz="1800" dirty="0" smtClean="0"/>
              <a:t>A </a:t>
            </a:r>
            <a:r>
              <a:rPr lang="en-IN" sz="1800" dirty="0"/>
              <a:t>material can generally be classified as a </a:t>
            </a:r>
            <a:r>
              <a:rPr lang="en-IN" sz="1800" dirty="0" smtClean="0"/>
              <a:t>conductor if </a:t>
            </a:r>
            <a:r>
              <a:rPr lang="en-IN" sz="1800" dirty="0"/>
              <a:t>it contains a large number of “free” or mobile charge carriers. In metals, </a:t>
            </a:r>
            <a:r>
              <a:rPr lang="en-IN" sz="1800" dirty="0" smtClean="0"/>
              <a:t>due to </a:t>
            </a:r>
            <a:r>
              <a:rPr lang="en-IN" sz="1800" dirty="0"/>
              <a:t>the </a:t>
            </a:r>
            <a:r>
              <a:rPr lang="en-IN" sz="1800" b="1" dirty="0">
                <a:solidFill>
                  <a:srgbClr val="FF0000"/>
                </a:solidFill>
              </a:rPr>
              <a:t>nature of metallic bonding</a:t>
            </a:r>
            <a:r>
              <a:rPr lang="en-IN" sz="1800" dirty="0"/>
              <a:t>, the valence electrons from the atoms form a </a:t>
            </a:r>
            <a:r>
              <a:rPr lang="en-IN" sz="1800" dirty="0" smtClean="0"/>
              <a:t>sea of </a:t>
            </a:r>
            <a:r>
              <a:rPr lang="en-IN" sz="1800" dirty="0"/>
              <a:t>electrons that are free to move within the metal and are therefore called </a:t>
            </a:r>
            <a:r>
              <a:rPr lang="en-IN" sz="1800" b="1" dirty="0" smtClean="0">
                <a:solidFill>
                  <a:srgbClr val="FF0000"/>
                </a:solidFill>
              </a:rPr>
              <a:t>conduction electrons</a:t>
            </a:r>
            <a:r>
              <a:rPr lang="en-IN" sz="1800" dirty="0"/>
              <a:t>. </a:t>
            </a:r>
            <a:endParaRPr lang="en-IN" sz="1800" dirty="0" smtClean="0"/>
          </a:p>
          <a:p>
            <a:pPr algn="just"/>
            <a:r>
              <a:rPr lang="en-IN" sz="1800" dirty="0" smtClean="0"/>
              <a:t>In </a:t>
            </a:r>
            <a:r>
              <a:rPr lang="en-IN" sz="1800" dirty="0"/>
              <a:t>the presence of </a:t>
            </a:r>
            <a:r>
              <a:rPr lang="en-IN" sz="1800" dirty="0" smtClean="0"/>
              <a:t>an electric </a:t>
            </a:r>
            <a:r>
              <a:rPr lang="en-IN" sz="1800" dirty="0"/>
              <a:t>field, the conduction electrons attain an average velocity, called the </a:t>
            </a:r>
            <a:r>
              <a:rPr lang="en-IN" sz="1800" b="1" dirty="0" smtClean="0">
                <a:solidFill>
                  <a:srgbClr val="FF0000"/>
                </a:solidFill>
              </a:rPr>
              <a:t>drift velocity</a:t>
            </a:r>
            <a:r>
              <a:rPr lang="en-IN" sz="1800" dirty="0"/>
              <a:t>, that depends on the field. </a:t>
            </a:r>
            <a:endParaRPr lang="en-IN" sz="1800" dirty="0" smtClean="0"/>
          </a:p>
          <a:p>
            <a:pPr algn="just"/>
            <a:r>
              <a:rPr lang="en-IN" sz="1800" dirty="0" smtClean="0"/>
              <a:t>Going to study </a:t>
            </a:r>
            <a:r>
              <a:rPr lang="en-IN" sz="1800" dirty="0"/>
              <a:t>the </a:t>
            </a:r>
            <a:r>
              <a:rPr lang="en-IN" sz="1800" b="1" dirty="0" smtClean="0">
                <a:solidFill>
                  <a:srgbClr val="FF0000"/>
                </a:solidFill>
              </a:rPr>
              <a:t>fundamental equations </a:t>
            </a:r>
            <a:r>
              <a:rPr lang="en-IN" sz="1800" b="1" dirty="0">
                <a:solidFill>
                  <a:srgbClr val="FF0000"/>
                </a:solidFill>
              </a:rPr>
              <a:t>that govern electrical conduction in solids</a:t>
            </a:r>
            <a:r>
              <a:rPr lang="en-IN" sz="1800" dirty="0"/>
              <a:t>. A key concept will be the </a:t>
            </a:r>
            <a:r>
              <a:rPr lang="en-IN" sz="1800" b="1" dirty="0" smtClean="0">
                <a:solidFill>
                  <a:srgbClr val="FF0000"/>
                </a:solidFill>
              </a:rPr>
              <a:t>drift mobility</a:t>
            </a:r>
            <a:r>
              <a:rPr lang="en-IN" sz="1800" dirty="0"/>
              <a:t>, which is a measure of the ease with which charge carriers in the solid </a:t>
            </a:r>
            <a:r>
              <a:rPr lang="en-IN" sz="1800" dirty="0" smtClean="0"/>
              <a:t>drift under </a:t>
            </a:r>
            <a:r>
              <a:rPr lang="en-IN" sz="1800" dirty="0"/>
              <a:t>the influence of an external electric field.</a:t>
            </a:r>
          </a:p>
          <a:p>
            <a:pPr algn="just"/>
            <a:r>
              <a:rPr lang="en-IN" sz="1800" dirty="0"/>
              <a:t>Good electrical conductors, such as metals, are also known to be good </a:t>
            </a:r>
            <a:r>
              <a:rPr lang="en-IN" sz="1800" dirty="0" smtClean="0"/>
              <a:t>thermal conductors</a:t>
            </a:r>
            <a:r>
              <a:rPr lang="en-IN" sz="1800" dirty="0"/>
              <a:t>. </a:t>
            </a:r>
            <a:r>
              <a:rPr lang="en-IN" sz="1800" b="1" i="1" dirty="0">
                <a:solidFill>
                  <a:srgbClr val="FF0000"/>
                </a:solidFill>
              </a:rPr>
              <a:t>The conduction of thermal energy from higher to lower </a:t>
            </a:r>
            <a:r>
              <a:rPr lang="en-IN" sz="1800" b="1" i="1" dirty="0" smtClean="0">
                <a:solidFill>
                  <a:srgbClr val="FF0000"/>
                </a:solidFill>
              </a:rPr>
              <a:t>temperature regions </a:t>
            </a:r>
            <a:r>
              <a:rPr lang="en-IN" sz="1800" b="1" i="1" dirty="0">
                <a:solidFill>
                  <a:srgbClr val="FF0000"/>
                </a:solidFill>
              </a:rPr>
              <a:t>in a metal involves the conduction electrons carrying the energy. </a:t>
            </a:r>
          </a:p>
        </p:txBody>
      </p:sp>
      <p:sp>
        <p:nvSpPr>
          <p:cNvPr id="4" name="Footer Placeholder 3"/>
          <p:cNvSpPr>
            <a:spLocks noGrp="1"/>
          </p:cNvSpPr>
          <p:nvPr>
            <p:ph type="ftr" sz="quarter" idx="11"/>
          </p:nvPr>
        </p:nvSpPr>
        <p:spPr/>
        <p:txBody>
          <a:bodyPr/>
          <a:lstStyle/>
          <a:p>
            <a:r>
              <a:rPr lang="en-IN" smtClean="0"/>
              <a:t>ELECTRONIC MATERIALS AND DEVICES       DR.M.SARANYA NAIR </a:t>
            </a:r>
            <a:endParaRPr lang="en-IN" dirty="0"/>
          </a:p>
        </p:txBody>
      </p:sp>
    </p:spTree>
    <p:extLst>
      <p:ext uri="{BB962C8B-B14F-4D97-AF65-F5344CB8AC3E}">
        <p14:creationId xmlns:p14="http://schemas.microsoft.com/office/powerpoint/2010/main" val="19462021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700" b="1" dirty="0"/>
              <a:t>ELECTRICAL AND THERMAL CONDUCTION IN </a:t>
            </a:r>
            <a:r>
              <a:rPr lang="en-IN" sz="2700" b="1" dirty="0" smtClean="0"/>
              <a:t>SOLIDS</a:t>
            </a:r>
            <a:r>
              <a:rPr lang="en-IN" b="1" dirty="0"/>
              <a:t/>
            </a:r>
            <a:br>
              <a:rPr lang="en-IN" b="1" dirty="0"/>
            </a:br>
            <a:r>
              <a:rPr lang="en-IN" sz="2000" b="1" dirty="0"/>
              <a:t>CLASSICAL THEORY: THE DRUDE MODEL</a:t>
            </a:r>
            <a:endParaRPr lang="en-IN" sz="2000" dirty="0"/>
          </a:p>
        </p:txBody>
      </p:sp>
      <p:sp>
        <p:nvSpPr>
          <p:cNvPr id="3" name="Content Placeholder 2"/>
          <p:cNvSpPr>
            <a:spLocks noGrp="1"/>
          </p:cNvSpPr>
          <p:nvPr>
            <p:ph idx="1"/>
          </p:nvPr>
        </p:nvSpPr>
        <p:spPr>
          <a:xfrm>
            <a:off x="818883" y="2468031"/>
            <a:ext cx="9601196" cy="3318936"/>
          </a:xfrm>
        </p:spPr>
        <p:txBody>
          <a:bodyPr>
            <a:normAutofit/>
          </a:bodyPr>
          <a:lstStyle/>
          <a:p>
            <a:pPr algn="just"/>
            <a:r>
              <a:rPr lang="en-IN" sz="1800" dirty="0"/>
              <a:t>The </a:t>
            </a:r>
            <a:r>
              <a:rPr lang="en-IN" sz="1800" b="1" dirty="0">
                <a:solidFill>
                  <a:srgbClr val="FF0000"/>
                </a:solidFill>
              </a:rPr>
              <a:t>electric current density </a:t>
            </a:r>
            <a:r>
              <a:rPr lang="en-IN" sz="1800" b="1" i="1" dirty="0">
                <a:solidFill>
                  <a:srgbClr val="FF0000"/>
                </a:solidFill>
              </a:rPr>
              <a:t>J </a:t>
            </a:r>
            <a:r>
              <a:rPr lang="en-IN" sz="1800" dirty="0"/>
              <a:t>is defined as the net amount of </a:t>
            </a:r>
            <a:r>
              <a:rPr lang="en-IN" sz="1800" dirty="0">
                <a:solidFill>
                  <a:srgbClr val="FF0000"/>
                </a:solidFill>
              </a:rPr>
              <a:t>charge flowing </a:t>
            </a:r>
            <a:r>
              <a:rPr lang="en-IN" sz="1800" dirty="0" smtClean="0">
                <a:solidFill>
                  <a:srgbClr val="FF0000"/>
                </a:solidFill>
              </a:rPr>
              <a:t>across a </a:t>
            </a:r>
            <a:r>
              <a:rPr lang="en-IN" sz="1800" dirty="0">
                <a:solidFill>
                  <a:srgbClr val="FF0000"/>
                </a:solidFill>
              </a:rPr>
              <a:t>unit area per unit </a:t>
            </a:r>
            <a:r>
              <a:rPr lang="en-IN" sz="1800" dirty="0" smtClean="0">
                <a:solidFill>
                  <a:srgbClr val="FF0000"/>
                </a:solidFill>
              </a:rPr>
              <a:t>time </a:t>
            </a:r>
          </a:p>
          <a:p>
            <a:pPr algn="just"/>
            <a:r>
              <a:rPr lang="en-IN" sz="1800" dirty="0" smtClean="0"/>
              <a:t>The </a:t>
            </a:r>
            <a:r>
              <a:rPr lang="en-IN" sz="1800" dirty="0">
                <a:solidFill>
                  <a:srgbClr val="FF0000"/>
                </a:solidFill>
              </a:rPr>
              <a:t>direction of </a:t>
            </a:r>
            <a:r>
              <a:rPr lang="en-IN" sz="1800" dirty="0" smtClean="0">
                <a:solidFill>
                  <a:srgbClr val="FF0000"/>
                </a:solidFill>
              </a:rPr>
              <a:t>electron motion </a:t>
            </a:r>
            <a:r>
              <a:rPr lang="en-IN" sz="1800" dirty="0">
                <a:solidFill>
                  <a:srgbClr val="FF0000"/>
                </a:solidFill>
              </a:rPr>
              <a:t>is opposite to that of the electric field </a:t>
            </a:r>
            <a:r>
              <a:rPr lang="en-IN" sz="1800" dirty="0" smtClean="0">
                <a:solidFill>
                  <a:srgbClr val="FF0000"/>
                </a:solidFill>
              </a:rPr>
              <a:t>E</a:t>
            </a:r>
            <a:r>
              <a:rPr lang="en-IN" sz="1800" i="1" baseline="-25000" dirty="0" smtClean="0">
                <a:solidFill>
                  <a:srgbClr val="FF0000"/>
                </a:solidFill>
              </a:rPr>
              <a:t>x </a:t>
            </a:r>
            <a:r>
              <a:rPr lang="en-IN" sz="1800" dirty="0" smtClean="0"/>
              <a:t>. The </a:t>
            </a:r>
            <a:r>
              <a:rPr lang="en-IN" sz="1800" dirty="0"/>
              <a:t>average velocity of the electrons in the </a:t>
            </a:r>
            <a:r>
              <a:rPr lang="en-IN" sz="1800" i="1" dirty="0"/>
              <a:t>x </a:t>
            </a:r>
            <a:r>
              <a:rPr lang="en-IN" sz="1800" dirty="0"/>
              <a:t>direction at time </a:t>
            </a:r>
            <a:r>
              <a:rPr lang="en-IN" sz="1800" i="1" dirty="0"/>
              <a:t>t </a:t>
            </a:r>
            <a:r>
              <a:rPr lang="en-IN" sz="1800" dirty="0"/>
              <a:t>is denoted </a:t>
            </a:r>
            <a:r>
              <a:rPr lang="en-IN" sz="1800" b="1" dirty="0" err="1">
                <a:solidFill>
                  <a:srgbClr val="FF0000"/>
                </a:solidFill>
              </a:rPr>
              <a:t>v</a:t>
            </a:r>
            <a:r>
              <a:rPr lang="en-IN" sz="1800" b="1" i="1" baseline="-25000" dirty="0" err="1">
                <a:solidFill>
                  <a:srgbClr val="FF0000"/>
                </a:solidFill>
              </a:rPr>
              <a:t>dx</a:t>
            </a:r>
            <a:r>
              <a:rPr lang="en-IN" sz="1800" b="1" dirty="0">
                <a:solidFill>
                  <a:srgbClr val="FF0000"/>
                </a:solidFill>
              </a:rPr>
              <a:t>(</a:t>
            </a:r>
            <a:r>
              <a:rPr lang="en-IN" sz="1800" b="1" i="1" dirty="0">
                <a:solidFill>
                  <a:srgbClr val="FF0000"/>
                </a:solidFill>
              </a:rPr>
              <a:t>t</a:t>
            </a:r>
            <a:r>
              <a:rPr lang="en-IN" sz="1800" b="1" dirty="0">
                <a:solidFill>
                  <a:srgbClr val="FF0000"/>
                </a:solidFill>
              </a:rPr>
              <a:t>).</a:t>
            </a:r>
          </a:p>
          <a:p>
            <a:pPr algn="just"/>
            <a:r>
              <a:rPr lang="en-IN" sz="1800" dirty="0"/>
              <a:t>This is called the </a:t>
            </a:r>
            <a:r>
              <a:rPr lang="en-IN" sz="1800" b="1" dirty="0">
                <a:solidFill>
                  <a:srgbClr val="FF0000"/>
                </a:solidFill>
              </a:rPr>
              <a:t>drift velocity</a:t>
            </a:r>
            <a:r>
              <a:rPr lang="en-IN" sz="1800" b="1" dirty="0"/>
              <a:t>, </a:t>
            </a:r>
            <a:r>
              <a:rPr lang="en-IN" sz="1800" dirty="0"/>
              <a:t>which is the instantaneous velocity </a:t>
            </a:r>
            <a:r>
              <a:rPr lang="en-IN" sz="1800" dirty="0" err="1"/>
              <a:t>v</a:t>
            </a:r>
            <a:r>
              <a:rPr lang="en-IN" sz="1800" i="1" baseline="-25000" dirty="0" err="1"/>
              <a:t>x</a:t>
            </a:r>
            <a:r>
              <a:rPr lang="en-IN" sz="1800" i="1" dirty="0"/>
              <a:t> </a:t>
            </a:r>
            <a:r>
              <a:rPr lang="en-IN" sz="1800" dirty="0"/>
              <a:t>in the </a:t>
            </a:r>
            <a:r>
              <a:rPr lang="en-IN" sz="1800" i="1" dirty="0"/>
              <a:t>x </a:t>
            </a:r>
            <a:r>
              <a:rPr lang="en-IN" sz="1800" dirty="0" smtClean="0"/>
              <a:t>direction averaged </a:t>
            </a:r>
            <a:r>
              <a:rPr lang="en-IN" sz="1800" dirty="0"/>
              <a:t>over many electrons</a:t>
            </a:r>
          </a:p>
        </p:txBody>
      </p:sp>
      <p:sp>
        <p:nvSpPr>
          <p:cNvPr id="4" name="Footer Placeholder 3"/>
          <p:cNvSpPr>
            <a:spLocks noGrp="1"/>
          </p:cNvSpPr>
          <p:nvPr>
            <p:ph type="ftr" sz="quarter" idx="11"/>
          </p:nvPr>
        </p:nvSpPr>
        <p:spPr/>
        <p:txBody>
          <a:bodyPr/>
          <a:lstStyle/>
          <a:p>
            <a:r>
              <a:rPr lang="en-IN" smtClean="0"/>
              <a:t>ELECTRONIC MATERIALS AND DEVICES       DR.M.SARANYA NAIR </a:t>
            </a:r>
            <a:endParaRPr lang="en-IN" dirty="0"/>
          </a:p>
        </p:txBody>
      </p:sp>
      <p:pic>
        <p:nvPicPr>
          <p:cNvPr id="3074" name="Picture 2" descr="Drift of Electrons and the Origin of Resistivity - Study Material for IIT  JEE | askIITia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6350" y="4292532"/>
            <a:ext cx="5673678" cy="195586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186169" y="2826284"/>
            <a:ext cx="1524776" cy="369332"/>
          </a:xfrm>
          <a:prstGeom prst="rect">
            <a:avLst/>
          </a:prstGeom>
        </p:spPr>
        <p:txBody>
          <a:bodyPr wrap="none">
            <a:spAutoFit/>
          </a:bodyPr>
          <a:lstStyle/>
          <a:p>
            <a:r>
              <a:rPr lang="en-IN" b="1" dirty="0" err="1">
                <a:solidFill>
                  <a:srgbClr val="FF0000"/>
                </a:solidFill>
              </a:rPr>
              <a:t>J</a:t>
            </a:r>
            <a:r>
              <a:rPr lang="en-IN" b="1" baseline="-25000" dirty="0" err="1">
                <a:solidFill>
                  <a:srgbClr val="FF0000"/>
                </a:solidFill>
              </a:rPr>
              <a:t>x</a:t>
            </a:r>
            <a:r>
              <a:rPr lang="en-IN" b="1" dirty="0">
                <a:solidFill>
                  <a:srgbClr val="FF0000"/>
                </a:solidFill>
              </a:rPr>
              <a:t> = </a:t>
            </a:r>
            <a:r>
              <a:rPr lang="el-GR" b="1" dirty="0">
                <a:solidFill>
                  <a:srgbClr val="FF0000"/>
                </a:solidFill>
              </a:rPr>
              <a:t>Δ</a:t>
            </a:r>
            <a:r>
              <a:rPr lang="en-IN" b="1" dirty="0">
                <a:solidFill>
                  <a:srgbClr val="FF0000"/>
                </a:solidFill>
              </a:rPr>
              <a:t>q/A </a:t>
            </a:r>
            <a:r>
              <a:rPr lang="el-GR" b="1" dirty="0">
                <a:solidFill>
                  <a:srgbClr val="FF0000"/>
                </a:solidFill>
              </a:rPr>
              <a:t>Δ</a:t>
            </a:r>
            <a:r>
              <a:rPr lang="en-IN" b="1" dirty="0">
                <a:solidFill>
                  <a:srgbClr val="FF0000"/>
                </a:solidFill>
              </a:rPr>
              <a:t>t </a:t>
            </a:r>
          </a:p>
        </p:txBody>
      </p:sp>
      <p:pic>
        <p:nvPicPr>
          <p:cNvPr id="6" name="Picture 5"/>
          <p:cNvPicPr>
            <a:picLocks noChangeAspect="1"/>
          </p:cNvPicPr>
          <p:nvPr/>
        </p:nvPicPr>
        <p:blipFill>
          <a:blip r:embed="rId3">
            <a:lum bright="-20000" contrast="40000"/>
          </a:blip>
          <a:stretch>
            <a:fillRect/>
          </a:stretch>
        </p:blipFill>
        <p:spPr>
          <a:xfrm>
            <a:off x="2279909" y="4567898"/>
            <a:ext cx="2931934" cy="1219069"/>
          </a:xfrm>
          <a:prstGeom prst="rect">
            <a:avLst/>
          </a:prstGeom>
        </p:spPr>
      </p:pic>
    </p:spTree>
    <p:extLst>
      <p:ext uri="{BB962C8B-B14F-4D97-AF65-F5344CB8AC3E}">
        <p14:creationId xmlns:p14="http://schemas.microsoft.com/office/powerpoint/2010/main" val="36388492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0093" y="753890"/>
            <a:ext cx="10772103" cy="3318936"/>
          </a:xfrm>
        </p:spPr>
        <p:txBody>
          <a:bodyPr>
            <a:normAutofit/>
          </a:bodyPr>
          <a:lstStyle/>
          <a:p>
            <a:r>
              <a:rPr lang="en-IN" dirty="0"/>
              <a:t>Suppose that n is the number of electrons per unit </a:t>
            </a:r>
            <a:r>
              <a:rPr lang="en-IN" dirty="0" smtClean="0"/>
              <a:t>volume in </a:t>
            </a:r>
            <a:r>
              <a:rPr lang="en-IN" dirty="0"/>
              <a:t>the conductor (n = N∕V). In time </a:t>
            </a:r>
            <a:r>
              <a:rPr lang="en-IN" dirty="0" err="1"/>
              <a:t>Δt</a:t>
            </a:r>
            <a:r>
              <a:rPr lang="en-IN" dirty="0"/>
              <a:t>, electrons move a distance </a:t>
            </a:r>
            <a:r>
              <a:rPr lang="en-IN" dirty="0" err="1"/>
              <a:t>Δx</a:t>
            </a:r>
            <a:r>
              <a:rPr lang="en-IN" dirty="0"/>
              <a:t> = </a:t>
            </a:r>
            <a:r>
              <a:rPr lang="en-IN" dirty="0" err="1"/>
              <a:t>v</a:t>
            </a:r>
            <a:r>
              <a:rPr lang="en-IN" baseline="-25000" dirty="0" err="1"/>
              <a:t>dx</a:t>
            </a:r>
            <a:r>
              <a:rPr lang="en-IN" dirty="0"/>
              <a:t> </a:t>
            </a:r>
            <a:r>
              <a:rPr lang="en-IN" dirty="0" err="1"/>
              <a:t>Δt</a:t>
            </a:r>
            <a:r>
              <a:rPr lang="en-IN" dirty="0"/>
              <a:t>, </a:t>
            </a:r>
            <a:r>
              <a:rPr lang="en-IN" dirty="0" smtClean="0"/>
              <a:t>so the </a:t>
            </a:r>
            <a:r>
              <a:rPr lang="en-IN" dirty="0"/>
              <a:t>total charge </a:t>
            </a:r>
            <a:r>
              <a:rPr lang="en-IN" dirty="0" err="1"/>
              <a:t>Δq</a:t>
            </a:r>
            <a:r>
              <a:rPr lang="en-IN" dirty="0"/>
              <a:t> crossing the area A </a:t>
            </a:r>
            <a:r>
              <a:rPr lang="en-IN" dirty="0" smtClean="0"/>
              <a:t>is </a:t>
            </a:r>
            <a:r>
              <a:rPr lang="en-IN" dirty="0" err="1" smtClean="0"/>
              <a:t>enA</a:t>
            </a:r>
            <a:r>
              <a:rPr lang="en-IN" dirty="0" smtClean="0"/>
              <a:t> </a:t>
            </a:r>
            <a:r>
              <a:rPr lang="en-IN" dirty="0" err="1" smtClean="0"/>
              <a:t>Δx</a:t>
            </a:r>
            <a:r>
              <a:rPr lang="en-IN" dirty="0" smtClean="0"/>
              <a:t>.</a:t>
            </a:r>
          </a:p>
          <a:p>
            <a:r>
              <a:rPr lang="en-IN" dirty="0" smtClean="0"/>
              <a:t>The </a:t>
            </a:r>
            <a:r>
              <a:rPr lang="en-IN" dirty="0"/>
              <a:t>current density in the x direction </a:t>
            </a:r>
            <a:r>
              <a:rPr lang="en-IN" dirty="0" smtClean="0"/>
              <a:t>is </a:t>
            </a:r>
            <a:r>
              <a:rPr lang="en-IN" dirty="0" err="1" smtClean="0"/>
              <a:t>J</a:t>
            </a:r>
            <a:r>
              <a:rPr lang="en-IN" baseline="-25000" dirty="0" err="1" smtClean="0"/>
              <a:t>x</a:t>
            </a:r>
            <a:r>
              <a:rPr lang="en-IN" dirty="0" smtClean="0"/>
              <a:t> = </a:t>
            </a:r>
            <a:r>
              <a:rPr lang="el-GR" dirty="0" smtClean="0"/>
              <a:t>Δ</a:t>
            </a:r>
            <a:r>
              <a:rPr lang="en-IN" dirty="0" smtClean="0"/>
              <a:t>q/A </a:t>
            </a:r>
            <a:r>
              <a:rPr lang="el-GR" dirty="0"/>
              <a:t>Δ</a:t>
            </a:r>
            <a:r>
              <a:rPr lang="en-IN" dirty="0" smtClean="0"/>
              <a:t>t = </a:t>
            </a:r>
            <a:r>
              <a:rPr lang="en-IN" dirty="0" err="1" smtClean="0"/>
              <a:t>en</a:t>
            </a:r>
            <a:r>
              <a:rPr lang="en-IN" dirty="0" err="1" smtClean="0">
                <a:solidFill>
                  <a:schemeClr val="tx1"/>
                </a:solidFill>
              </a:rPr>
              <a:t>A</a:t>
            </a:r>
            <a:r>
              <a:rPr lang="en-IN" dirty="0" err="1" smtClean="0"/>
              <a:t>v</a:t>
            </a:r>
            <a:r>
              <a:rPr lang="en-IN" baseline="-25000" dirty="0" err="1" smtClean="0"/>
              <a:t>dx</a:t>
            </a:r>
            <a:r>
              <a:rPr lang="en-IN" dirty="0" smtClean="0"/>
              <a:t> </a:t>
            </a:r>
            <a:r>
              <a:rPr lang="el-GR" dirty="0"/>
              <a:t>Δ</a:t>
            </a:r>
            <a:r>
              <a:rPr lang="en-IN" dirty="0" smtClean="0"/>
              <a:t>t/A </a:t>
            </a:r>
            <a:r>
              <a:rPr lang="el-GR" dirty="0"/>
              <a:t>Δ</a:t>
            </a:r>
            <a:r>
              <a:rPr lang="en-IN" dirty="0" smtClean="0"/>
              <a:t>t = </a:t>
            </a:r>
            <a:r>
              <a:rPr lang="en-IN" dirty="0" err="1"/>
              <a:t>env</a:t>
            </a:r>
            <a:r>
              <a:rPr lang="en-IN" baseline="-25000" dirty="0" err="1"/>
              <a:t>dx</a:t>
            </a:r>
            <a:endParaRPr lang="en-IN" baseline="-25000" dirty="0"/>
          </a:p>
        </p:txBody>
      </p:sp>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sp>
        <p:nvSpPr>
          <p:cNvPr id="6" name="Rectangle 5"/>
          <p:cNvSpPr/>
          <p:nvPr/>
        </p:nvSpPr>
        <p:spPr>
          <a:xfrm>
            <a:off x="4690438" y="2595498"/>
            <a:ext cx="2476843" cy="584775"/>
          </a:xfrm>
          <a:prstGeom prst="rect">
            <a:avLst/>
          </a:prstGeom>
          <a:ln>
            <a:solidFill>
              <a:schemeClr val="accent1"/>
            </a:solidFill>
          </a:ln>
        </p:spPr>
        <p:txBody>
          <a:bodyPr wrap="square">
            <a:spAutoFit/>
          </a:bodyPr>
          <a:lstStyle/>
          <a:p>
            <a:pPr algn="ctr"/>
            <a:r>
              <a:rPr lang="en-IN" sz="3200" b="1" i="1" dirty="0" err="1">
                <a:solidFill>
                  <a:srgbClr val="FF0000"/>
                </a:solidFill>
                <a:latin typeface="Aparajita" panose="020B0604020202020204" pitchFamily="34" charset="0"/>
                <a:cs typeface="Aparajita" panose="020B0604020202020204" pitchFamily="34" charset="0"/>
              </a:rPr>
              <a:t>J</a:t>
            </a:r>
            <a:r>
              <a:rPr lang="en-IN" sz="3200" b="1" i="1" baseline="-25000" dirty="0" err="1">
                <a:solidFill>
                  <a:srgbClr val="FF0000"/>
                </a:solidFill>
                <a:latin typeface="Aparajita" panose="020B0604020202020204" pitchFamily="34" charset="0"/>
                <a:cs typeface="Aparajita" panose="020B0604020202020204" pitchFamily="34" charset="0"/>
              </a:rPr>
              <a:t>x</a:t>
            </a:r>
            <a:r>
              <a:rPr lang="en-IN" sz="3200" b="1" dirty="0">
                <a:solidFill>
                  <a:srgbClr val="FF0000"/>
                </a:solidFill>
                <a:latin typeface="Aparajita" panose="020B0604020202020204" pitchFamily="34" charset="0"/>
                <a:cs typeface="Aparajita" panose="020B0604020202020204" pitchFamily="34" charset="0"/>
              </a:rPr>
              <a:t>(</a:t>
            </a:r>
            <a:r>
              <a:rPr lang="en-IN" sz="3200" b="1" i="1" dirty="0">
                <a:solidFill>
                  <a:srgbClr val="FF0000"/>
                </a:solidFill>
                <a:latin typeface="Aparajita" panose="020B0604020202020204" pitchFamily="34" charset="0"/>
                <a:cs typeface="Aparajita" panose="020B0604020202020204" pitchFamily="34" charset="0"/>
              </a:rPr>
              <a:t>t</a:t>
            </a:r>
            <a:r>
              <a:rPr lang="en-IN" sz="3200" b="1" dirty="0">
                <a:solidFill>
                  <a:srgbClr val="FF0000"/>
                </a:solidFill>
                <a:latin typeface="Aparajita" panose="020B0604020202020204" pitchFamily="34" charset="0"/>
                <a:cs typeface="Aparajita" panose="020B0604020202020204" pitchFamily="34" charset="0"/>
              </a:rPr>
              <a:t>) = </a:t>
            </a:r>
            <a:r>
              <a:rPr lang="en-IN" sz="3200" b="1" i="1" dirty="0" err="1">
                <a:solidFill>
                  <a:srgbClr val="FF0000"/>
                </a:solidFill>
                <a:latin typeface="Aparajita" panose="020B0604020202020204" pitchFamily="34" charset="0"/>
                <a:cs typeface="Aparajita" panose="020B0604020202020204" pitchFamily="34" charset="0"/>
              </a:rPr>
              <a:t>en</a:t>
            </a:r>
            <a:r>
              <a:rPr lang="en-IN" sz="3200" b="1" dirty="0" err="1">
                <a:solidFill>
                  <a:srgbClr val="FF0000"/>
                </a:solidFill>
                <a:latin typeface="Aparajita" panose="020B0604020202020204" pitchFamily="34" charset="0"/>
                <a:cs typeface="Aparajita" panose="020B0604020202020204" pitchFamily="34" charset="0"/>
              </a:rPr>
              <a:t>v</a:t>
            </a:r>
            <a:r>
              <a:rPr lang="en-IN" sz="3200" b="1" i="1" baseline="-25000" dirty="0" err="1">
                <a:solidFill>
                  <a:srgbClr val="FF0000"/>
                </a:solidFill>
                <a:latin typeface="Aparajita" panose="020B0604020202020204" pitchFamily="34" charset="0"/>
                <a:cs typeface="Aparajita" panose="020B0604020202020204" pitchFamily="34" charset="0"/>
              </a:rPr>
              <a:t>dx</a:t>
            </a:r>
            <a:r>
              <a:rPr lang="en-IN" sz="3200" b="1" dirty="0">
                <a:solidFill>
                  <a:srgbClr val="FF0000"/>
                </a:solidFill>
                <a:latin typeface="Aparajita" panose="020B0604020202020204" pitchFamily="34" charset="0"/>
                <a:cs typeface="Aparajita" panose="020B0604020202020204" pitchFamily="34" charset="0"/>
              </a:rPr>
              <a:t>(</a:t>
            </a:r>
            <a:r>
              <a:rPr lang="en-IN" sz="3200" b="1" i="1" dirty="0">
                <a:solidFill>
                  <a:srgbClr val="FF0000"/>
                </a:solidFill>
                <a:latin typeface="Aparajita" panose="020B0604020202020204" pitchFamily="34" charset="0"/>
                <a:cs typeface="Aparajita" panose="020B0604020202020204" pitchFamily="34" charset="0"/>
              </a:rPr>
              <a:t>t</a:t>
            </a:r>
            <a:r>
              <a:rPr lang="en-IN" sz="3200" b="1" dirty="0">
                <a:solidFill>
                  <a:srgbClr val="FF0000"/>
                </a:solidFill>
                <a:latin typeface="Aparajita" panose="020B0604020202020204" pitchFamily="34" charset="0"/>
                <a:cs typeface="Aparajita" panose="020B0604020202020204" pitchFamily="34" charset="0"/>
              </a:rPr>
              <a:t>)</a:t>
            </a:r>
          </a:p>
        </p:txBody>
      </p:sp>
      <p:sp>
        <p:nvSpPr>
          <p:cNvPr id="5" name="Rectangle 4"/>
          <p:cNvSpPr/>
          <p:nvPr/>
        </p:nvSpPr>
        <p:spPr>
          <a:xfrm>
            <a:off x="1642437" y="3562932"/>
            <a:ext cx="8750813" cy="707886"/>
          </a:xfrm>
          <a:prstGeom prst="rect">
            <a:avLst/>
          </a:prstGeom>
        </p:spPr>
        <p:txBody>
          <a:bodyPr wrap="square">
            <a:spAutoFit/>
          </a:bodyPr>
          <a:lstStyle/>
          <a:p>
            <a:r>
              <a:rPr lang="en-IN" sz="2000" b="1" i="1" dirty="0">
                <a:solidFill>
                  <a:srgbClr val="FF0000"/>
                </a:solidFill>
              </a:rPr>
              <a:t>This is valid because all </a:t>
            </a:r>
            <a:r>
              <a:rPr lang="en-IN" sz="2000" b="1" i="1" dirty="0" smtClean="0">
                <a:solidFill>
                  <a:srgbClr val="FF0000"/>
                </a:solidFill>
              </a:rPr>
              <a:t>the electrons </a:t>
            </a:r>
            <a:r>
              <a:rPr lang="en-IN" sz="2000" b="1" i="1" dirty="0">
                <a:solidFill>
                  <a:srgbClr val="FF0000"/>
                </a:solidFill>
              </a:rPr>
              <a:t>within distance </a:t>
            </a:r>
            <a:r>
              <a:rPr lang="en-IN" sz="2000" dirty="0" err="1"/>
              <a:t>Δx</a:t>
            </a:r>
            <a:r>
              <a:rPr lang="en-IN" sz="2000" b="1" i="1" dirty="0" smtClean="0">
                <a:solidFill>
                  <a:srgbClr val="FF0000"/>
                </a:solidFill>
              </a:rPr>
              <a:t> </a:t>
            </a:r>
            <a:r>
              <a:rPr lang="en-IN" sz="2000" b="1" i="1" dirty="0">
                <a:solidFill>
                  <a:srgbClr val="FF0000"/>
                </a:solidFill>
              </a:rPr>
              <a:t>pass through A; thus, n(A </a:t>
            </a:r>
            <a:r>
              <a:rPr lang="en-IN" sz="2000" dirty="0" err="1"/>
              <a:t>Δx</a:t>
            </a:r>
            <a:r>
              <a:rPr lang="en-IN" sz="2000" dirty="0"/>
              <a:t> </a:t>
            </a:r>
            <a:r>
              <a:rPr lang="en-IN" sz="2000" b="1" i="1" dirty="0" smtClean="0">
                <a:solidFill>
                  <a:srgbClr val="FF0000"/>
                </a:solidFill>
              </a:rPr>
              <a:t>) </a:t>
            </a:r>
            <a:r>
              <a:rPr lang="en-IN" sz="2000" b="1" i="1" dirty="0">
                <a:solidFill>
                  <a:srgbClr val="FF0000"/>
                </a:solidFill>
              </a:rPr>
              <a:t>is the total number </a:t>
            </a:r>
            <a:r>
              <a:rPr lang="en-IN" sz="2000" b="1" i="1" dirty="0" smtClean="0">
                <a:solidFill>
                  <a:srgbClr val="FF0000"/>
                </a:solidFill>
              </a:rPr>
              <a:t>of electrons </a:t>
            </a:r>
            <a:r>
              <a:rPr lang="en-IN" sz="2000" b="1" i="1" dirty="0">
                <a:solidFill>
                  <a:srgbClr val="FF0000"/>
                </a:solidFill>
              </a:rPr>
              <a:t>crossing A in time </a:t>
            </a:r>
            <a:r>
              <a:rPr lang="el-GR" sz="2000" dirty="0"/>
              <a:t>Δ</a:t>
            </a:r>
            <a:r>
              <a:rPr lang="en-IN" sz="2000" dirty="0"/>
              <a:t>t</a:t>
            </a:r>
            <a:r>
              <a:rPr lang="en-IN" sz="2000" b="1" i="1" dirty="0" smtClean="0">
                <a:solidFill>
                  <a:srgbClr val="FF0000"/>
                </a:solidFill>
              </a:rPr>
              <a:t>.</a:t>
            </a:r>
            <a:endParaRPr lang="en-IN" sz="2000" b="1" i="1" dirty="0">
              <a:solidFill>
                <a:srgbClr val="FF0000"/>
              </a:solidFill>
            </a:endParaRPr>
          </a:p>
        </p:txBody>
      </p:sp>
    </p:spTree>
    <p:extLst>
      <p:ext uri="{BB962C8B-B14F-4D97-AF65-F5344CB8AC3E}">
        <p14:creationId xmlns:p14="http://schemas.microsoft.com/office/powerpoint/2010/main" val="2871806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4096" y="982132"/>
            <a:ext cx="10805374" cy="1303867"/>
          </a:xfrm>
        </p:spPr>
        <p:txBody>
          <a:bodyPr>
            <a:normAutofit fontScale="90000"/>
          </a:bodyPr>
          <a:lstStyle/>
          <a:p>
            <a:r>
              <a:rPr lang="en-IN" b="1" dirty="0">
                <a:solidFill>
                  <a:srgbClr val="FF0000"/>
                </a:solidFill>
              </a:rPr>
              <a:t>To relate “</a:t>
            </a:r>
            <a:r>
              <a:rPr lang="en-IN" b="1" dirty="0" err="1">
                <a:solidFill>
                  <a:srgbClr val="FF0000"/>
                </a:solidFill>
              </a:rPr>
              <a:t>Jx</a:t>
            </a:r>
            <a:r>
              <a:rPr lang="en-IN" b="1" dirty="0">
                <a:solidFill>
                  <a:srgbClr val="FF0000"/>
                </a:solidFill>
              </a:rPr>
              <a:t> to Ex”, we will consider </a:t>
            </a:r>
            <a:r>
              <a:rPr lang="en-IN" b="1" dirty="0" smtClean="0">
                <a:solidFill>
                  <a:srgbClr val="FF0000"/>
                </a:solidFill>
              </a:rPr>
              <a:t>a </a:t>
            </a:r>
            <a:r>
              <a:rPr lang="en-IN" b="1" dirty="0">
                <a:solidFill>
                  <a:srgbClr val="FF0000"/>
                </a:solidFill>
              </a:rPr>
              <a:t>crystal.</a:t>
            </a:r>
            <a:br>
              <a:rPr lang="en-IN" b="1" dirty="0">
                <a:solidFill>
                  <a:srgbClr val="FF0000"/>
                </a:solidFill>
              </a:rPr>
            </a:br>
            <a:endParaRPr lang="en-IN" dirty="0"/>
          </a:p>
        </p:txBody>
      </p:sp>
      <p:sp>
        <p:nvSpPr>
          <p:cNvPr id="3" name="Content Placeholder 2"/>
          <p:cNvSpPr>
            <a:spLocks noGrp="1"/>
          </p:cNvSpPr>
          <p:nvPr>
            <p:ph idx="1"/>
          </p:nvPr>
        </p:nvSpPr>
        <p:spPr>
          <a:xfrm>
            <a:off x="850006" y="2556932"/>
            <a:ext cx="10534918" cy="3318936"/>
          </a:xfrm>
        </p:spPr>
        <p:txBody>
          <a:bodyPr/>
          <a:lstStyle/>
          <a:p>
            <a:pPr algn="just"/>
            <a:r>
              <a:rPr lang="en-IN" dirty="0"/>
              <a:t>In general, the </a:t>
            </a:r>
            <a:r>
              <a:rPr lang="en-IN" dirty="0" smtClean="0"/>
              <a:t>crystal </a:t>
            </a:r>
            <a:r>
              <a:rPr lang="en-IN" dirty="0"/>
              <a:t>will not be perfect and the atoms will not be </a:t>
            </a:r>
            <a:r>
              <a:rPr lang="en-IN" dirty="0" smtClean="0"/>
              <a:t>stationary</a:t>
            </a:r>
            <a:r>
              <a:rPr lang="en-IN" dirty="0"/>
              <a:t>.</a:t>
            </a:r>
          </a:p>
          <a:p>
            <a:pPr algn="just"/>
            <a:r>
              <a:rPr lang="en-IN" dirty="0"/>
              <a:t>There will be crystal defects, vacancies, dislocations, impurities, etc., </a:t>
            </a:r>
            <a:r>
              <a:rPr lang="en-IN" dirty="0" smtClean="0"/>
              <a:t>which will </a:t>
            </a:r>
            <a:r>
              <a:rPr lang="en-IN" dirty="0"/>
              <a:t>scatter the conduction </a:t>
            </a:r>
            <a:r>
              <a:rPr lang="en-IN" dirty="0" smtClean="0"/>
              <a:t>electrons.</a:t>
            </a:r>
          </a:p>
          <a:p>
            <a:r>
              <a:rPr lang="en-IN" dirty="0" smtClean="0"/>
              <a:t>Due </a:t>
            </a:r>
            <a:r>
              <a:rPr lang="en-IN" dirty="0"/>
              <a:t>to their thermal </a:t>
            </a:r>
            <a:r>
              <a:rPr lang="en-IN" dirty="0" smtClean="0"/>
              <a:t>energy, the </a:t>
            </a:r>
            <a:r>
              <a:rPr lang="en-IN" dirty="0"/>
              <a:t>atoms will </a:t>
            </a:r>
            <a:r>
              <a:rPr lang="en-IN" dirty="0" smtClean="0"/>
              <a:t>vibrate. </a:t>
            </a:r>
            <a:r>
              <a:rPr lang="en-IN" dirty="0"/>
              <a:t>An electron will not be able to avoid collisions with vibrating </a:t>
            </a:r>
            <a:r>
              <a:rPr lang="en-IN" dirty="0" smtClean="0"/>
              <a:t>atoms; consequently</a:t>
            </a:r>
            <a:r>
              <a:rPr lang="en-IN" dirty="0"/>
              <a:t>, it will be “scattered” from one atom to another.</a:t>
            </a:r>
          </a:p>
        </p:txBody>
      </p:sp>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pic>
        <p:nvPicPr>
          <p:cNvPr id="5" name="Picture 2" descr="These PowerPoint color diagrams can only be used by instructors if the 3 rd  Edition has been adopted for his/her course. Permission is given to  individuals. - ppt download"/>
          <p:cNvPicPr>
            <a:picLocks noChangeAspect="1" noChangeArrowheads="1"/>
          </p:cNvPicPr>
          <p:nvPr/>
        </p:nvPicPr>
        <p:blipFill rotWithShape="1">
          <a:blip r:embed="rId2">
            <a:extLst>
              <a:ext uri="{28A0092B-C50C-407E-A947-70E740481C1C}">
                <a14:useLocalDpi xmlns:a14="http://schemas.microsoft.com/office/drawing/2010/main" val="0"/>
              </a:ext>
            </a:extLst>
          </a:blip>
          <a:srcRect l="5059" t="5733" r="5504" b="41122"/>
          <a:stretch/>
        </p:blipFill>
        <p:spPr bwMode="auto">
          <a:xfrm>
            <a:off x="4353058" y="2560260"/>
            <a:ext cx="6970289" cy="310644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949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pic>
        <p:nvPicPr>
          <p:cNvPr id="5" name="Picture 2" descr="These PowerPoint color diagrams can only be used by instructors if the 3 rd  Edition has been adopted for his/her course. Permission is given to  individuals. - ppt download"/>
          <p:cNvPicPr>
            <a:picLocks noChangeAspect="1" noChangeArrowheads="1"/>
          </p:cNvPicPr>
          <p:nvPr/>
        </p:nvPicPr>
        <p:blipFill rotWithShape="1">
          <a:blip r:embed="rId2">
            <a:extLst>
              <a:ext uri="{28A0092B-C50C-407E-A947-70E740481C1C}">
                <a14:useLocalDpi xmlns:a14="http://schemas.microsoft.com/office/drawing/2010/main" val="0"/>
              </a:ext>
            </a:extLst>
          </a:blip>
          <a:srcRect l="5059" t="5733" r="5504" b="41122"/>
          <a:stretch/>
        </p:blipFill>
        <p:spPr bwMode="auto">
          <a:xfrm>
            <a:off x="6625152" y="101765"/>
            <a:ext cx="5293216" cy="235902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6" name="Rectangle 5"/>
          <p:cNvSpPr/>
          <p:nvPr/>
        </p:nvSpPr>
        <p:spPr>
          <a:xfrm>
            <a:off x="869576" y="2646739"/>
            <a:ext cx="10493187" cy="3139321"/>
          </a:xfrm>
          <a:prstGeom prst="rect">
            <a:avLst/>
          </a:prstGeom>
        </p:spPr>
        <p:txBody>
          <a:bodyPr wrap="square">
            <a:spAutoFit/>
          </a:bodyPr>
          <a:lstStyle/>
          <a:p>
            <a:pPr marL="285750" indent="-285750" algn="just">
              <a:buFont typeface="Arial" panose="020B0604020202020204" pitchFamily="34" charset="0"/>
              <a:buChar char="•"/>
            </a:pPr>
            <a:r>
              <a:rPr lang="en-IN" b="1" dirty="0"/>
              <a:t>The copper atom has a single valence </a:t>
            </a:r>
            <a:r>
              <a:rPr lang="en-IN" b="1" dirty="0" smtClean="0"/>
              <a:t>electron, </a:t>
            </a:r>
            <a:r>
              <a:rPr lang="en-IN" b="1" dirty="0"/>
              <a:t>and this </a:t>
            </a:r>
            <a:r>
              <a:rPr lang="en-IN" b="1" dirty="0" smtClean="0"/>
              <a:t>electron is </a:t>
            </a:r>
            <a:r>
              <a:rPr lang="en-IN" b="1" dirty="0"/>
              <a:t>loosely bound. </a:t>
            </a:r>
            <a:r>
              <a:rPr lang="en-IN" b="1" dirty="0" smtClean="0"/>
              <a:t>The valence electrons detach themselves </a:t>
            </a:r>
            <a:r>
              <a:rPr lang="en-IN" b="1" dirty="0"/>
              <a:t>from their parents and wander around freely in the solid, forming a </a:t>
            </a:r>
            <a:r>
              <a:rPr lang="en-IN" b="1" dirty="0" smtClean="0"/>
              <a:t>kind of </a:t>
            </a:r>
            <a:r>
              <a:rPr lang="en-IN" b="1" dirty="0"/>
              <a:t>electron cloud or gas. </a:t>
            </a:r>
            <a:endParaRPr lang="en-IN" b="1" dirty="0" smtClean="0"/>
          </a:p>
          <a:p>
            <a:pPr marL="285750" indent="-285750" algn="just">
              <a:buFont typeface="Arial" panose="020B0604020202020204" pitchFamily="34" charset="0"/>
              <a:buChar char="•"/>
            </a:pPr>
            <a:r>
              <a:rPr lang="en-IN" b="1" dirty="0" smtClean="0"/>
              <a:t>These </a:t>
            </a:r>
            <a:r>
              <a:rPr lang="en-IN" b="1" dirty="0"/>
              <a:t>mobile electrons are free to respond to an </a:t>
            </a:r>
            <a:r>
              <a:rPr lang="en-IN" b="1" dirty="0" smtClean="0"/>
              <a:t>applied field</a:t>
            </a:r>
            <a:r>
              <a:rPr lang="en-IN" b="1" dirty="0"/>
              <a:t>, creating a current density </a:t>
            </a:r>
            <a:r>
              <a:rPr lang="en-IN" b="1" i="1" dirty="0" err="1"/>
              <a:t>J</a:t>
            </a:r>
            <a:r>
              <a:rPr lang="en-IN" sz="800" b="1" i="1" dirty="0" err="1"/>
              <a:t>x</a:t>
            </a:r>
            <a:r>
              <a:rPr lang="en-IN" b="1" dirty="0"/>
              <a:t>. The valence electrons in the electron gas </a:t>
            </a:r>
            <a:r>
              <a:rPr lang="en-IN" b="1" dirty="0" smtClean="0"/>
              <a:t>are therefore </a:t>
            </a:r>
            <a:r>
              <a:rPr lang="en-IN" b="1" dirty="0">
                <a:solidFill>
                  <a:srgbClr val="FF0000"/>
                </a:solidFill>
              </a:rPr>
              <a:t>conduction electrons</a:t>
            </a:r>
            <a:r>
              <a:rPr lang="en-IN" b="1" dirty="0" smtClean="0"/>
              <a:t>.</a:t>
            </a:r>
          </a:p>
          <a:p>
            <a:pPr marL="285750" indent="-285750" algn="just">
              <a:buFont typeface="Arial" panose="020B0604020202020204" pitchFamily="34" charset="0"/>
              <a:buChar char="•"/>
            </a:pPr>
            <a:r>
              <a:rPr lang="en-IN" b="1" dirty="0"/>
              <a:t>A conduction electron in the electron </a:t>
            </a:r>
            <a:r>
              <a:rPr lang="en-IN" b="1" dirty="0" smtClean="0"/>
              <a:t>gas moves </a:t>
            </a:r>
            <a:r>
              <a:rPr lang="en-IN" b="1" dirty="0"/>
              <a:t>about randomly in a metal </a:t>
            </a:r>
            <a:r>
              <a:rPr lang="en-IN" b="1" dirty="0" smtClean="0"/>
              <a:t>being </a:t>
            </a:r>
            <a:r>
              <a:rPr lang="en-IN" b="1" dirty="0"/>
              <a:t>frequently </a:t>
            </a:r>
            <a:r>
              <a:rPr lang="en-IN" b="1" dirty="0" smtClean="0"/>
              <a:t>and randomly </a:t>
            </a:r>
            <a:r>
              <a:rPr lang="en-IN" b="1" dirty="0"/>
              <a:t>scattered by thermal </a:t>
            </a:r>
            <a:r>
              <a:rPr lang="en-IN" b="1" dirty="0" smtClean="0"/>
              <a:t>vibrations of </a:t>
            </a:r>
            <a:r>
              <a:rPr lang="en-IN" b="1" dirty="0"/>
              <a:t>the atoms. </a:t>
            </a:r>
            <a:endParaRPr lang="en-IN" b="1" dirty="0" smtClean="0"/>
          </a:p>
          <a:p>
            <a:pPr marL="285750" indent="-285750" algn="just">
              <a:buFont typeface="Arial" panose="020B0604020202020204" pitchFamily="34" charset="0"/>
              <a:buChar char="•"/>
            </a:pPr>
            <a:r>
              <a:rPr lang="en-IN" b="1" dirty="0" smtClean="0">
                <a:solidFill>
                  <a:srgbClr val="FF0000"/>
                </a:solidFill>
              </a:rPr>
              <a:t>In </a:t>
            </a:r>
            <a:r>
              <a:rPr lang="en-IN" b="1" dirty="0">
                <a:solidFill>
                  <a:srgbClr val="FF0000"/>
                </a:solidFill>
              </a:rPr>
              <a:t>the absence of an </a:t>
            </a:r>
            <a:r>
              <a:rPr lang="en-IN" b="1" dirty="0" smtClean="0">
                <a:solidFill>
                  <a:srgbClr val="FF0000"/>
                </a:solidFill>
              </a:rPr>
              <a:t>applied field </a:t>
            </a:r>
            <a:r>
              <a:rPr lang="en-IN" b="1" dirty="0">
                <a:solidFill>
                  <a:srgbClr val="FF0000"/>
                </a:solidFill>
              </a:rPr>
              <a:t>there is no net drift in any direction</a:t>
            </a:r>
            <a:r>
              <a:rPr lang="en-IN" b="1" dirty="0" smtClean="0"/>
              <a:t>. </a:t>
            </a:r>
          </a:p>
          <a:p>
            <a:pPr marL="285750" indent="-285750" algn="just">
              <a:buFont typeface="Arial" panose="020B0604020202020204" pitchFamily="34" charset="0"/>
              <a:buChar char="•"/>
            </a:pPr>
            <a:r>
              <a:rPr lang="en-IN" b="1" dirty="0" smtClean="0">
                <a:solidFill>
                  <a:srgbClr val="FF0000"/>
                </a:solidFill>
              </a:rPr>
              <a:t>When </a:t>
            </a:r>
            <a:r>
              <a:rPr lang="en-IN" b="1" dirty="0">
                <a:solidFill>
                  <a:srgbClr val="FF0000"/>
                </a:solidFill>
              </a:rPr>
              <a:t>the conductor is connected to a battery and an electric field is </a:t>
            </a:r>
            <a:r>
              <a:rPr lang="en-IN" b="1" dirty="0" smtClean="0">
                <a:solidFill>
                  <a:srgbClr val="FF0000"/>
                </a:solidFill>
              </a:rPr>
              <a:t>applied to </a:t>
            </a:r>
            <a:r>
              <a:rPr lang="en-IN" b="1" dirty="0">
                <a:solidFill>
                  <a:srgbClr val="FF0000"/>
                </a:solidFill>
              </a:rPr>
              <a:t>the crystal</a:t>
            </a:r>
            <a:r>
              <a:rPr lang="en-IN" b="1" dirty="0"/>
              <a:t>, </a:t>
            </a:r>
            <a:r>
              <a:rPr lang="en-IN" b="1" dirty="0" smtClean="0"/>
              <a:t>the </a:t>
            </a:r>
            <a:r>
              <a:rPr lang="en-IN" b="1" dirty="0"/>
              <a:t>electron experiences an acceleration </a:t>
            </a:r>
            <a:r>
              <a:rPr lang="en-IN" b="1" dirty="0" smtClean="0"/>
              <a:t>in the </a:t>
            </a:r>
            <a:r>
              <a:rPr lang="en-IN" b="1" i="1" dirty="0"/>
              <a:t>x </a:t>
            </a:r>
            <a:r>
              <a:rPr lang="en-IN" b="1" dirty="0"/>
              <a:t>direction in addition to its random motion, </a:t>
            </a:r>
            <a:r>
              <a:rPr lang="en-IN" b="1" dirty="0">
                <a:solidFill>
                  <a:srgbClr val="FF0000"/>
                </a:solidFill>
              </a:rPr>
              <a:t>so after some time, it will drift </a:t>
            </a:r>
            <a:r>
              <a:rPr lang="en-IN" b="1" dirty="0" smtClean="0">
                <a:solidFill>
                  <a:srgbClr val="FF0000"/>
                </a:solidFill>
              </a:rPr>
              <a:t>a finite </a:t>
            </a:r>
            <a:r>
              <a:rPr lang="en-IN" b="1" dirty="0">
                <a:solidFill>
                  <a:srgbClr val="FF0000"/>
                </a:solidFill>
              </a:rPr>
              <a:t>distance in the </a:t>
            </a:r>
            <a:r>
              <a:rPr lang="en-IN" b="1" i="1" dirty="0">
                <a:solidFill>
                  <a:srgbClr val="FF0000"/>
                </a:solidFill>
              </a:rPr>
              <a:t>x </a:t>
            </a:r>
            <a:r>
              <a:rPr lang="en-IN" b="1" dirty="0">
                <a:solidFill>
                  <a:srgbClr val="FF0000"/>
                </a:solidFill>
              </a:rPr>
              <a:t>direction.</a:t>
            </a:r>
          </a:p>
        </p:txBody>
      </p:sp>
    </p:spTree>
    <p:extLst>
      <p:ext uri="{BB962C8B-B14F-4D97-AF65-F5344CB8AC3E}">
        <p14:creationId xmlns:p14="http://schemas.microsoft.com/office/powerpoint/2010/main" val="24761600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sp>
        <p:nvSpPr>
          <p:cNvPr id="5" name="Rectangle 4"/>
          <p:cNvSpPr/>
          <p:nvPr/>
        </p:nvSpPr>
        <p:spPr>
          <a:xfrm>
            <a:off x="831317" y="799369"/>
            <a:ext cx="9000565" cy="369332"/>
          </a:xfrm>
          <a:prstGeom prst="rect">
            <a:avLst/>
          </a:prstGeom>
        </p:spPr>
        <p:txBody>
          <a:bodyPr wrap="square">
            <a:spAutoFit/>
          </a:bodyPr>
          <a:lstStyle/>
          <a:p>
            <a:r>
              <a:rPr lang="en-IN" b="1" dirty="0"/>
              <a:t>To calculate the drift velocity </a:t>
            </a:r>
            <a:r>
              <a:rPr lang="en-IN" b="1" dirty="0" err="1"/>
              <a:t>v</a:t>
            </a:r>
            <a:r>
              <a:rPr lang="en-IN" sz="800" b="1" i="1" dirty="0" err="1"/>
              <a:t>dx</a:t>
            </a:r>
            <a:r>
              <a:rPr lang="en-IN" sz="800" b="1" i="1" dirty="0"/>
              <a:t> </a:t>
            </a:r>
            <a:r>
              <a:rPr lang="en-IN" b="1" dirty="0"/>
              <a:t>of the electrons due to applied field E</a:t>
            </a:r>
            <a:r>
              <a:rPr lang="en-IN" sz="800" b="1" i="1" dirty="0"/>
              <a:t>x</a:t>
            </a:r>
            <a:r>
              <a:rPr lang="en-IN" b="1" dirty="0"/>
              <a:t>,</a:t>
            </a:r>
          </a:p>
        </p:txBody>
      </p:sp>
      <p:pic>
        <p:nvPicPr>
          <p:cNvPr id="6" name="Picture 5"/>
          <p:cNvPicPr>
            <a:picLocks noChangeAspect="1"/>
          </p:cNvPicPr>
          <p:nvPr/>
        </p:nvPicPr>
        <p:blipFill>
          <a:blip r:embed="rId2">
            <a:duotone>
              <a:prstClr val="black"/>
              <a:schemeClr val="accent6">
                <a:tint val="45000"/>
                <a:satMod val="400000"/>
              </a:schemeClr>
            </a:duotone>
            <a:lum contrast="40000"/>
          </a:blip>
          <a:stretch>
            <a:fillRect/>
          </a:stretch>
        </p:blipFill>
        <p:spPr>
          <a:xfrm>
            <a:off x="8456824" y="558310"/>
            <a:ext cx="2005399" cy="730892"/>
          </a:xfrm>
          <a:prstGeom prst="rect">
            <a:avLst/>
          </a:prstGeom>
          <a:ln>
            <a:solidFill>
              <a:schemeClr val="accent1"/>
            </a:solidFill>
          </a:ln>
        </p:spPr>
      </p:pic>
      <p:sp>
        <p:nvSpPr>
          <p:cNvPr id="7" name="Rectangle 6"/>
          <p:cNvSpPr/>
          <p:nvPr/>
        </p:nvSpPr>
        <p:spPr>
          <a:xfrm>
            <a:off x="682580" y="1357066"/>
            <a:ext cx="10438138" cy="1015663"/>
          </a:xfrm>
          <a:prstGeom prst="rect">
            <a:avLst/>
          </a:prstGeom>
        </p:spPr>
        <p:txBody>
          <a:bodyPr wrap="square">
            <a:spAutoFit/>
          </a:bodyPr>
          <a:lstStyle/>
          <a:p>
            <a:pPr algn="just"/>
            <a:r>
              <a:rPr lang="en-IN" sz="2000" b="1" dirty="0">
                <a:solidFill>
                  <a:srgbClr val="FF0000"/>
                </a:solidFill>
              </a:rPr>
              <a:t>shows that the drift velocity increases linearly with the </a:t>
            </a:r>
            <a:r>
              <a:rPr lang="en-IN" sz="2000" b="1" dirty="0" smtClean="0">
                <a:solidFill>
                  <a:srgbClr val="FF0000"/>
                </a:solidFill>
              </a:rPr>
              <a:t>applied field</a:t>
            </a:r>
            <a:r>
              <a:rPr lang="en-IN" sz="2000" b="1" dirty="0">
                <a:solidFill>
                  <a:srgbClr val="FF0000"/>
                </a:solidFill>
              </a:rPr>
              <a:t>. The constant of proportionality </a:t>
            </a:r>
            <a:r>
              <a:rPr lang="en-IN" sz="2000" b="1" dirty="0" err="1">
                <a:solidFill>
                  <a:srgbClr val="FF0000"/>
                </a:solidFill>
              </a:rPr>
              <a:t>eτ∕me</a:t>
            </a:r>
            <a:r>
              <a:rPr lang="en-IN" sz="2000" b="1" dirty="0">
                <a:solidFill>
                  <a:srgbClr val="FF0000"/>
                </a:solidFill>
              </a:rPr>
              <a:t> </a:t>
            </a:r>
            <a:r>
              <a:rPr lang="en-IN" sz="2000" b="1" dirty="0" smtClean="0">
                <a:solidFill>
                  <a:srgbClr val="FF0000"/>
                </a:solidFill>
              </a:rPr>
              <a:t> has </a:t>
            </a:r>
            <a:r>
              <a:rPr lang="en-IN" sz="2000" b="1" dirty="0">
                <a:solidFill>
                  <a:srgbClr val="FF0000"/>
                </a:solidFill>
              </a:rPr>
              <a:t>been given a special name </a:t>
            </a:r>
            <a:r>
              <a:rPr lang="en-IN" sz="2000" b="1" dirty="0" smtClean="0">
                <a:solidFill>
                  <a:srgbClr val="FF0000"/>
                </a:solidFill>
              </a:rPr>
              <a:t>and symbol</a:t>
            </a:r>
            <a:r>
              <a:rPr lang="en-IN" sz="2000" b="1" dirty="0">
                <a:solidFill>
                  <a:srgbClr val="FF0000"/>
                </a:solidFill>
              </a:rPr>
              <a:t>. It is called the drift mobility </a:t>
            </a:r>
            <a:r>
              <a:rPr lang="en-IN" sz="2000" b="1" i="1" dirty="0" err="1">
                <a:solidFill>
                  <a:srgbClr val="FF0000"/>
                </a:solidFill>
              </a:rPr>
              <a:t>μ</a:t>
            </a:r>
            <a:r>
              <a:rPr lang="en-IN" sz="2000" b="1" i="1" baseline="-25000" dirty="0" err="1">
                <a:solidFill>
                  <a:srgbClr val="FF0000"/>
                </a:solidFill>
              </a:rPr>
              <a:t>d</a:t>
            </a:r>
            <a:r>
              <a:rPr lang="en-IN" sz="2000" b="1" dirty="0">
                <a:solidFill>
                  <a:srgbClr val="FF0000"/>
                </a:solidFill>
              </a:rPr>
              <a:t>, which is defined as</a:t>
            </a:r>
          </a:p>
        </p:txBody>
      </p:sp>
      <p:pic>
        <p:nvPicPr>
          <p:cNvPr id="8" name="Picture 7"/>
          <p:cNvPicPr>
            <a:picLocks noChangeAspect="1"/>
          </p:cNvPicPr>
          <p:nvPr/>
        </p:nvPicPr>
        <p:blipFill>
          <a:blip r:embed="rId3">
            <a:duotone>
              <a:prstClr val="black"/>
              <a:schemeClr val="accent6">
                <a:tint val="45000"/>
                <a:satMod val="400000"/>
              </a:schemeClr>
            </a:duotone>
            <a:lum contrast="20000"/>
          </a:blip>
          <a:stretch>
            <a:fillRect/>
          </a:stretch>
        </p:blipFill>
        <p:spPr>
          <a:xfrm>
            <a:off x="5698973" y="3195891"/>
            <a:ext cx="1989714" cy="820940"/>
          </a:xfrm>
          <a:prstGeom prst="rect">
            <a:avLst/>
          </a:prstGeom>
          <a:ln>
            <a:solidFill>
              <a:schemeClr val="accent1"/>
            </a:solidFill>
          </a:ln>
        </p:spPr>
      </p:pic>
      <p:pic>
        <p:nvPicPr>
          <p:cNvPr id="9" name="Picture 8"/>
          <p:cNvPicPr>
            <a:picLocks noChangeAspect="1"/>
          </p:cNvPicPr>
          <p:nvPr/>
        </p:nvPicPr>
        <p:blipFill>
          <a:blip r:embed="rId4">
            <a:lum contrast="20000"/>
            <a:duotone>
              <a:prstClr val="black"/>
              <a:schemeClr val="accent6">
                <a:tint val="45000"/>
                <a:satMod val="400000"/>
              </a:schemeClr>
            </a:duotone>
          </a:blip>
          <a:stretch>
            <a:fillRect/>
          </a:stretch>
        </p:blipFill>
        <p:spPr>
          <a:xfrm>
            <a:off x="831317" y="2551248"/>
            <a:ext cx="1468451" cy="823766"/>
          </a:xfrm>
          <a:prstGeom prst="rect">
            <a:avLst/>
          </a:prstGeom>
          <a:ln>
            <a:solidFill>
              <a:schemeClr val="accent1"/>
            </a:solidFill>
          </a:ln>
        </p:spPr>
      </p:pic>
      <p:pic>
        <p:nvPicPr>
          <p:cNvPr id="10" name="Picture 9"/>
          <p:cNvPicPr>
            <a:picLocks noChangeAspect="1"/>
          </p:cNvPicPr>
          <p:nvPr/>
        </p:nvPicPr>
        <p:blipFill>
          <a:blip r:embed="rId5">
            <a:duotone>
              <a:prstClr val="black"/>
              <a:schemeClr val="accent6">
                <a:tint val="45000"/>
                <a:satMod val="400000"/>
              </a:schemeClr>
            </a:duotone>
            <a:lum contrast="20000"/>
          </a:blip>
          <a:stretch>
            <a:fillRect/>
          </a:stretch>
        </p:blipFill>
        <p:spPr>
          <a:xfrm>
            <a:off x="766974" y="3672878"/>
            <a:ext cx="1654655" cy="467983"/>
          </a:xfrm>
          <a:prstGeom prst="rect">
            <a:avLst/>
          </a:prstGeom>
          <a:ln>
            <a:solidFill>
              <a:schemeClr val="accent1"/>
            </a:solidFill>
          </a:ln>
        </p:spPr>
      </p:pic>
      <p:pic>
        <p:nvPicPr>
          <p:cNvPr id="11" name="Picture 10"/>
          <p:cNvPicPr>
            <a:picLocks noChangeAspect="1"/>
          </p:cNvPicPr>
          <p:nvPr/>
        </p:nvPicPr>
        <p:blipFill>
          <a:blip r:embed="rId6">
            <a:lum contrast="20000"/>
            <a:duotone>
              <a:prstClr val="black"/>
              <a:schemeClr val="accent6">
                <a:tint val="45000"/>
                <a:satMod val="400000"/>
              </a:schemeClr>
            </a:duotone>
          </a:blip>
          <a:stretch>
            <a:fillRect/>
          </a:stretch>
        </p:blipFill>
        <p:spPr>
          <a:xfrm>
            <a:off x="708844" y="4533701"/>
            <a:ext cx="1770916" cy="628389"/>
          </a:xfrm>
          <a:prstGeom prst="rect">
            <a:avLst/>
          </a:prstGeom>
          <a:ln>
            <a:solidFill>
              <a:schemeClr val="accent1"/>
            </a:solidFill>
          </a:ln>
        </p:spPr>
      </p:pic>
      <p:sp>
        <p:nvSpPr>
          <p:cNvPr id="12" name="Rectangle 11"/>
          <p:cNvSpPr/>
          <p:nvPr/>
        </p:nvSpPr>
        <p:spPr>
          <a:xfrm>
            <a:off x="8908081" y="4832045"/>
            <a:ext cx="2476843" cy="584775"/>
          </a:xfrm>
          <a:prstGeom prst="rect">
            <a:avLst/>
          </a:prstGeom>
          <a:ln>
            <a:solidFill>
              <a:schemeClr val="accent1"/>
            </a:solidFill>
          </a:ln>
        </p:spPr>
        <p:txBody>
          <a:bodyPr wrap="square">
            <a:spAutoFit/>
          </a:bodyPr>
          <a:lstStyle/>
          <a:p>
            <a:pPr algn="ctr"/>
            <a:r>
              <a:rPr lang="en-IN" sz="3200" b="1" i="1" dirty="0" err="1">
                <a:solidFill>
                  <a:srgbClr val="FF0000"/>
                </a:solidFill>
                <a:latin typeface="Aparajita" panose="020B0604020202020204" pitchFamily="34" charset="0"/>
                <a:cs typeface="Aparajita" panose="020B0604020202020204" pitchFamily="34" charset="0"/>
              </a:rPr>
              <a:t>J</a:t>
            </a:r>
            <a:r>
              <a:rPr lang="en-IN" sz="3200" b="1" i="1" baseline="-25000" dirty="0" err="1">
                <a:solidFill>
                  <a:srgbClr val="FF0000"/>
                </a:solidFill>
                <a:latin typeface="Aparajita" panose="020B0604020202020204" pitchFamily="34" charset="0"/>
                <a:cs typeface="Aparajita" panose="020B0604020202020204" pitchFamily="34" charset="0"/>
              </a:rPr>
              <a:t>x</a:t>
            </a:r>
            <a:r>
              <a:rPr lang="en-IN" sz="3200" b="1" dirty="0">
                <a:solidFill>
                  <a:srgbClr val="FF0000"/>
                </a:solidFill>
                <a:latin typeface="Aparajita" panose="020B0604020202020204" pitchFamily="34" charset="0"/>
                <a:cs typeface="Aparajita" panose="020B0604020202020204" pitchFamily="34" charset="0"/>
              </a:rPr>
              <a:t>(</a:t>
            </a:r>
            <a:r>
              <a:rPr lang="en-IN" sz="3200" b="1" i="1" dirty="0">
                <a:solidFill>
                  <a:srgbClr val="FF0000"/>
                </a:solidFill>
                <a:latin typeface="Aparajita" panose="020B0604020202020204" pitchFamily="34" charset="0"/>
                <a:cs typeface="Aparajita" panose="020B0604020202020204" pitchFamily="34" charset="0"/>
              </a:rPr>
              <a:t>t</a:t>
            </a:r>
            <a:r>
              <a:rPr lang="en-IN" sz="3200" b="1" dirty="0">
                <a:solidFill>
                  <a:srgbClr val="FF0000"/>
                </a:solidFill>
                <a:latin typeface="Aparajita" panose="020B0604020202020204" pitchFamily="34" charset="0"/>
                <a:cs typeface="Aparajita" panose="020B0604020202020204" pitchFamily="34" charset="0"/>
              </a:rPr>
              <a:t>) = </a:t>
            </a:r>
            <a:r>
              <a:rPr lang="en-IN" sz="3200" b="1" i="1" dirty="0" err="1">
                <a:solidFill>
                  <a:srgbClr val="FF0000"/>
                </a:solidFill>
                <a:latin typeface="Aparajita" panose="020B0604020202020204" pitchFamily="34" charset="0"/>
                <a:cs typeface="Aparajita" panose="020B0604020202020204" pitchFamily="34" charset="0"/>
              </a:rPr>
              <a:t>en</a:t>
            </a:r>
            <a:r>
              <a:rPr lang="en-IN" sz="3200" b="1" dirty="0" err="1">
                <a:solidFill>
                  <a:srgbClr val="FF0000"/>
                </a:solidFill>
                <a:latin typeface="Aparajita" panose="020B0604020202020204" pitchFamily="34" charset="0"/>
                <a:cs typeface="Aparajita" panose="020B0604020202020204" pitchFamily="34" charset="0"/>
              </a:rPr>
              <a:t>v</a:t>
            </a:r>
            <a:r>
              <a:rPr lang="en-IN" sz="3200" b="1" i="1" baseline="-25000" dirty="0" err="1">
                <a:solidFill>
                  <a:srgbClr val="FF0000"/>
                </a:solidFill>
                <a:latin typeface="Aparajita" panose="020B0604020202020204" pitchFamily="34" charset="0"/>
                <a:cs typeface="Aparajita" panose="020B0604020202020204" pitchFamily="34" charset="0"/>
              </a:rPr>
              <a:t>dx</a:t>
            </a:r>
            <a:r>
              <a:rPr lang="en-IN" sz="3200" b="1" dirty="0">
                <a:solidFill>
                  <a:srgbClr val="FF0000"/>
                </a:solidFill>
                <a:latin typeface="Aparajita" panose="020B0604020202020204" pitchFamily="34" charset="0"/>
                <a:cs typeface="Aparajita" panose="020B0604020202020204" pitchFamily="34" charset="0"/>
              </a:rPr>
              <a:t>(</a:t>
            </a:r>
            <a:r>
              <a:rPr lang="en-IN" sz="3200" b="1" i="1" dirty="0">
                <a:solidFill>
                  <a:srgbClr val="FF0000"/>
                </a:solidFill>
                <a:latin typeface="Aparajita" panose="020B0604020202020204" pitchFamily="34" charset="0"/>
                <a:cs typeface="Aparajita" panose="020B0604020202020204" pitchFamily="34" charset="0"/>
              </a:rPr>
              <a:t>t</a:t>
            </a:r>
            <a:r>
              <a:rPr lang="en-IN" sz="3200" b="1" dirty="0">
                <a:solidFill>
                  <a:srgbClr val="FF0000"/>
                </a:solidFill>
                <a:latin typeface="Aparajita" panose="020B0604020202020204" pitchFamily="34" charset="0"/>
                <a:cs typeface="Aparajita" panose="020B0604020202020204" pitchFamily="34" charset="0"/>
              </a:rPr>
              <a:t>)</a:t>
            </a:r>
          </a:p>
        </p:txBody>
      </p:sp>
      <p:sp>
        <p:nvSpPr>
          <p:cNvPr id="2" name="Rectangle 1"/>
          <p:cNvSpPr/>
          <p:nvPr/>
        </p:nvSpPr>
        <p:spPr>
          <a:xfrm>
            <a:off x="2588653" y="2563016"/>
            <a:ext cx="8796271" cy="646331"/>
          </a:xfrm>
          <a:prstGeom prst="rect">
            <a:avLst/>
          </a:prstGeom>
        </p:spPr>
        <p:txBody>
          <a:bodyPr wrap="square">
            <a:spAutoFit/>
          </a:bodyPr>
          <a:lstStyle/>
          <a:p>
            <a:r>
              <a:rPr lang="en-IN" i="1" dirty="0"/>
              <a:t>τ </a:t>
            </a:r>
            <a:r>
              <a:rPr lang="en-IN" dirty="0"/>
              <a:t>is the mean free time, or the </a:t>
            </a:r>
            <a:r>
              <a:rPr lang="en-IN" b="1" dirty="0"/>
              <a:t>mean time between collisions </a:t>
            </a:r>
            <a:r>
              <a:rPr lang="en-IN" dirty="0"/>
              <a:t>(</a:t>
            </a:r>
            <a:r>
              <a:rPr lang="en-IN" dirty="0" smtClean="0"/>
              <a:t>also known </a:t>
            </a:r>
            <a:r>
              <a:rPr lang="en-IN" dirty="0"/>
              <a:t>as the </a:t>
            </a:r>
            <a:r>
              <a:rPr lang="en-IN" b="1" dirty="0"/>
              <a:t>mean scattering time</a:t>
            </a:r>
            <a:r>
              <a:rPr lang="en-IN" dirty="0"/>
              <a:t>)</a:t>
            </a:r>
          </a:p>
        </p:txBody>
      </p:sp>
    </p:spTree>
    <p:extLst>
      <p:ext uri="{BB962C8B-B14F-4D97-AF65-F5344CB8AC3E}">
        <p14:creationId xmlns:p14="http://schemas.microsoft.com/office/powerpoint/2010/main" val="4101197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sp>
        <p:nvSpPr>
          <p:cNvPr id="7" name="Rectangle 6"/>
          <p:cNvSpPr/>
          <p:nvPr/>
        </p:nvSpPr>
        <p:spPr>
          <a:xfrm>
            <a:off x="895799" y="1047838"/>
            <a:ext cx="10526332" cy="2677656"/>
          </a:xfrm>
          <a:prstGeom prst="rect">
            <a:avLst/>
          </a:prstGeom>
        </p:spPr>
        <p:txBody>
          <a:bodyPr wrap="square">
            <a:spAutoFit/>
          </a:bodyPr>
          <a:lstStyle/>
          <a:p>
            <a:pPr marL="285750" indent="-285750" algn="just">
              <a:buFont typeface="Arial" panose="020B0604020202020204" pitchFamily="34" charset="0"/>
              <a:buChar char="•"/>
            </a:pPr>
            <a:r>
              <a:rPr lang="en-IN" sz="2800" b="1" dirty="0">
                <a:solidFill>
                  <a:srgbClr val="FF0000"/>
                </a:solidFill>
              </a:rPr>
              <a:t>Suppose that the mean speed of the electrons (not the drift velocity) is </a:t>
            </a:r>
            <a:r>
              <a:rPr lang="en-IN" sz="2800" b="1" i="1" dirty="0">
                <a:solidFill>
                  <a:srgbClr val="FF0000"/>
                </a:solidFill>
              </a:rPr>
              <a:t>u</a:t>
            </a:r>
            <a:r>
              <a:rPr lang="en-IN" sz="2800" b="1" dirty="0">
                <a:solidFill>
                  <a:srgbClr val="FF0000"/>
                </a:solidFill>
              </a:rPr>
              <a:t>. Then an </a:t>
            </a:r>
            <a:r>
              <a:rPr lang="en-IN" sz="2800" b="1" dirty="0" smtClean="0">
                <a:solidFill>
                  <a:srgbClr val="FF0000"/>
                </a:solidFill>
              </a:rPr>
              <a:t>electron moves </a:t>
            </a:r>
            <a:r>
              <a:rPr lang="en-IN" sz="2800" b="1" dirty="0">
                <a:solidFill>
                  <a:srgbClr val="FF0000"/>
                </a:solidFill>
              </a:rPr>
              <a:t>a distance ℓ = </a:t>
            </a:r>
            <a:r>
              <a:rPr lang="en-IN" sz="2800" b="1" i="1" dirty="0" err="1">
                <a:solidFill>
                  <a:srgbClr val="FF0000"/>
                </a:solidFill>
              </a:rPr>
              <a:t>uτ</a:t>
            </a:r>
            <a:r>
              <a:rPr lang="en-IN" sz="2800" b="1" i="1" dirty="0">
                <a:solidFill>
                  <a:srgbClr val="FF0000"/>
                </a:solidFill>
              </a:rPr>
              <a:t> </a:t>
            </a:r>
            <a:r>
              <a:rPr lang="en-IN" sz="2800" b="1" dirty="0">
                <a:solidFill>
                  <a:srgbClr val="FF0000"/>
                </a:solidFill>
              </a:rPr>
              <a:t>in mean free time </a:t>
            </a:r>
            <a:r>
              <a:rPr lang="en-IN" sz="2800" b="1" i="1" dirty="0">
                <a:solidFill>
                  <a:srgbClr val="FF0000"/>
                </a:solidFill>
              </a:rPr>
              <a:t>τ</a:t>
            </a:r>
            <a:r>
              <a:rPr lang="en-IN" sz="2800" b="1" dirty="0">
                <a:solidFill>
                  <a:srgbClr val="FF0000"/>
                </a:solidFill>
              </a:rPr>
              <a:t>, which is called the mean free path. </a:t>
            </a:r>
            <a:endParaRPr lang="en-IN" sz="2800" b="1" dirty="0" smtClean="0">
              <a:solidFill>
                <a:srgbClr val="FF0000"/>
              </a:solidFill>
            </a:endParaRPr>
          </a:p>
          <a:p>
            <a:pPr marL="285750" indent="-285750" algn="just">
              <a:buFont typeface="Arial" panose="020B0604020202020204" pitchFamily="34" charset="0"/>
              <a:buChar char="•"/>
            </a:pPr>
            <a:r>
              <a:rPr lang="en-IN" sz="2800" b="1" dirty="0" smtClean="0">
                <a:solidFill>
                  <a:srgbClr val="FF0000"/>
                </a:solidFill>
              </a:rPr>
              <a:t>The drift mobility </a:t>
            </a:r>
            <a:r>
              <a:rPr lang="en-IN" sz="2800" b="1" dirty="0">
                <a:solidFill>
                  <a:srgbClr val="FF0000"/>
                </a:solidFill>
              </a:rPr>
              <a:t>and conductivity become,</a:t>
            </a:r>
          </a:p>
          <a:p>
            <a:pPr lvl="4" algn="just"/>
            <a:r>
              <a:rPr lang="el-GR" sz="2800" b="1" i="1" dirty="0">
                <a:solidFill>
                  <a:srgbClr val="FF0000"/>
                </a:solidFill>
              </a:rPr>
              <a:t>μ</a:t>
            </a:r>
            <a:r>
              <a:rPr lang="en-IN" sz="2800" b="1" i="1" baseline="-25000" dirty="0">
                <a:solidFill>
                  <a:srgbClr val="FF0000"/>
                </a:solidFill>
              </a:rPr>
              <a:t>d</a:t>
            </a:r>
            <a:r>
              <a:rPr lang="en-IN" sz="2800" b="1" i="1" dirty="0">
                <a:solidFill>
                  <a:srgbClr val="FF0000"/>
                </a:solidFill>
              </a:rPr>
              <a:t> </a:t>
            </a:r>
            <a:r>
              <a:rPr lang="en-IN" sz="2800" b="1" dirty="0">
                <a:solidFill>
                  <a:srgbClr val="FF0000"/>
                </a:solidFill>
              </a:rPr>
              <a:t>= </a:t>
            </a:r>
            <a:r>
              <a:rPr lang="en-IN" sz="2800" b="1" i="1" dirty="0" smtClean="0">
                <a:solidFill>
                  <a:srgbClr val="FF0000"/>
                </a:solidFill>
              </a:rPr>
              <a:t>e</a:t>
            </a:r>
            <a:r>
              <a:rPr lang="en-IN" sz="2800" b="1" dirty="0" smtClean="0">
                <a:solidFill>
                  <a:srgbClr val="FF0000"/>
                </a:solidFill>
              </a:rPr>
              <a:t>ℓ/</a:t>
            </a:r>
            <a:r>
              <a:rPr lang="en-IN" sz="2800" b="1" i="1" dirty="0" smtClean="0">
                <a:solidFill>
                  <a:srgbClr val="FF0000"/>
                </a:solidFill>
              </a:rPr>
              <a:t>m</a:t>
            </a:r>
            <a:r>
              <a:rPr lang="en-IN" sz="2800" b="1" i="1" baseline="-25000" dirty="0" smtClean="0">
                <a:solidFill>
                  <a:srgbClr val="FF0000"/>
                </a:solidFill>
              </a:rPr>
              <a:t>e</a:t>
            </a:r>
            <a:r>
              <a:rPr lang="en-IN" sz="2800" b="1" i="1" dirty="0" smtClean="0">
                <a:solidFill>
                  <a:srgbClr val="FF0000"/>
                </a:solidFill>
              </a:rPr>
              <a:t>u</a:t>
            </a:r>
          </a:p>
          <a:p>
            <a:pPr lvl="4" algn="just"/>
            <a:r>
              <a:rPr lang="el-GR" sz="2800" b="1" i="1" dirty="0" smtClean="0">
                <a:solidFill>
                  <a:srgbClr val="FF0000"/>
                </a:solidFill>
              </a:rPr>
              <a:t>σ </a:t>
            </a:r>
            <a:r>
              <a:rPr lang="el-GR" sz="2800" b="1" dirty="0">
                <a:solidFill>
                  <a:srgbClr val="FF0000"/>
                </a:solidFill>
              </a:rPr>
              <a:t>= </a:t>
            </a:r>
            <a:r>
              <a:rPr lang="en-IN" sz="2800" b="1" i="1" dirty="0">
                <a:solidFill>
                  <a:srgbClr val="FF0000"/>
                </a:solidFill>
              </a:rPr>
              <a:t>en </a:t>
            </a:r>
            <a:r>
              <a:rPr lang="el-GR" sz="2800" b="1" i="1" dirty="0">
                <a:solidFill>
                  <a:srgbClr val="FF0000"/>
                </a:solidFill>
              </a:rPr>
              <a:t>μ</a:t>
            </a:r>
            <a:r>
              <a:rPr lang="en-IN" sz="2800" b="1" i="1" baseline="-25000" dirty="0">
                <a:solidFill>
                  <a:srgbClr val="FF0000"/>
                </a:solidFill>
              </a:rPr>
              <a:t>d</a:t>
            </a:r>
            <a:r>
              <a:rPr lang="en-IN" sz="2800" b="1" i="1" dirty="0">
                <a:solidFill>
                  <a:srgbClr val="FF0000"/>
                </a:solidFill>
              </a:rPr>
              <a:t> </a:t>
            </a:r>
            <a:r>
              <a:rPr lang="en-IN" sz="2800" b="1" dirty="0">
                <a:solidFill>
                  <a:srgbClr val="FF0000"/>
                </a:solidFill>
              </a:rPr>
              <a:t>= </a:t>
            </a:r>
            <a:r>
              <a:rPr lang="en-IN" sz="2800" b="1" i="1" dirty="0" smtClean="0">
                <a:solidFill>
                  <a:srgbClr val="FF0000"/>
                </a:solidFill>
              </a:rPr>
              <a:t>e</a:t>
            </a:r>
            <a:r>
              <a:rPr lang="en-IN" sz="2800" b="1" baseline="30000" dirty="0" smtClean="0">
                <a:solidFill>
                  <a:srgbClr val="FF0000"/>
                </a:solidFill>
              </a:rPr>
              <a:t>2</a:t>
            </a:r>
            <a:r>
              <a:rPr lang="en-IN" sz="2800" b="1" i="1" dirty="0" smtClean="0">
                <a:solidFill>
                  <a:srgbClr val="FF0000"/>
                </a:solidFill>
              </a:rPr>
              <a:t>n</a:t>
            </a:r>
            <a:r>
              <a:rPr lang="en-IN" sz="2800" b="1" dirty="0" smtClean="0">
                <a:solidFill>
                  <a:srgbClr val="FF0000"/>
                </a:solidFill>
              </a:rPr>
              <a:t>ℓ/</a:t>
            </a:r>
            <a:r>
              <a:rPr lang="en-IN" sz="2800" b="1" i="1" dirty="0" smtClean="0">
                <a:solidFill>
                  <a:srgbClr val="FF0000"/>
                </a:solidFill>
              </a:rPr>
              <a:t>m</a:t>
            </a:r>
            <a:r>
              <a:rPr lang="en-IN" sz="2800" b="1" i="1" baseline="-25000" dirty="0" smtClean="0">
                <a:solidFill>
                  <a:srgbClr val="FF0000"/>
                </a:solidFill>
              </a:rPr>
              <a:t>e</a:t>
            </a:r>
            <a:r>
              <a:rPr lang="en-IN" sz="2800" b="1" i="1" dirty="0" smtClean="0">
                <a:solidFill>
                  <a:srgbClr val="FF0000"/>
                </a:solidFill>
              </a:rPr>
              <a:t>u</a:t>
            </a:r>
            <a:endParaRPr lang="en-IN" sz="2800" b="1" dirty="0">
              <a:solidFill>
                <a:srgbClr val="FF0000"/>
              </a:solidFill>
            </a:endParaRPr>
          </a:p>
        </p:txBody>
      </p:sp>
    </p:spTree>
    <p:extLst>
      <p:ext uri="{BB962C8B-B14F-4D97-AF65-F5344CB8AC3E}">
        <p14:creationId xmlns:p14="http://schemas.microsoft.com/office/powerpoint/2010/main" val="2045887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414" y="708817"/>
            <a:ext cx="3948951" cy="1303867"/>
          </a:xfrm>
        </p:spPr>
        <p:txBody>
          <a:bodyPr/>
          <a:lstStyle/>
          <a:p>
            <a:r>
              <a:rPr lang="en-IN" dirty="0" smtClean="0"/>
              <a:t>Ionization </a:t>
            </a:r>
            <a:endParaRPr lang="en-IN" dirty="0"/>
          </a:p>
        </p:txBody>
      </p:sp>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pic>
        <p:nvPicPr>
          <p:cNvPr id="3074" name="Picture 2" descr="88 Positive Ions Illustrations &amp;amp; Clip Art - i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9433" y="7937"/>
            <a:ext cx="4962567" cy="3519206"/>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8" descr="Difference between a Positive Ion and a Negative Ion | Positive Ion vs  Negative I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084" name="Picture 12" descr="Difference between a Positive Ion and a Negative Ion | Positive Ion vs  Negative 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3094" y="3527143"/>
            <a:ext cx="3848905" cy="309259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905436" y="2502426"/>
            <a:ext cx="7189693" cy="3318936"/>
          </a:xfrm>
        </p:spPr>
        <p:txBody>
          <a:bodyPr>
            <a:normAutofit/>
          </a:bodyPr>
          <a:lstStyle/>
          <a:p>
            <a:pPr algn="just"/>
            <a:r>
              <a:rPr lang="en-IN" dirty="0"/>
              <a:t>The smallest energy required to remove a single electron from a neutral </a:t>
            </a:r>
            <a:r>
              <a:rPr lang="en-IN" dirty="0" smtClean="0"/>
              <a:t>atom and </a:t>
            </a:r>
            <a:r>
              <a:rPr lang="en-IN" dirty="0"/>
              <a:t>thereby create a positive ion (</a:t>
            </a:r>
            <a:r>
              <a:rPr lang="en-IN" i="1" dirty="0" err="1"/>
              <a:t>cation</a:t>
            </a:r>
            <a:r>
              <a:rPr lang="en-IN" dirty="0"/>
              <a:t>) and an isolated electron is defined as </a:t>
            </a:r>
            <a:r>
              <a:rPr lang="en-IN" dirty="0" smtClean="0"/>
              <a:t>the </a:t>
            </a:r>
            <a:r>
              <a:rPr lang="en-IN" b="1" dirty="0">
                <a:solidFill>
                  <a:srgbClr val="FF0000"/>
                </a:solidFill>
              </a:rPr>
              <a:t>ionization energy </a:t>
            </a:r>
            <a:r>
              <a:rPr lang="en-IN" dirty="0"/>
              <a:t>of the atom. </a:t>
            </a:r>
            <a:endParaRPr lang="en-IN" dirty="0" smtClean="0"/>
          </a:p>
          <a:p>
            <a:pPr algn="just"/>
            <a:r>
              <a:rPr lang="en-IN" dirty="0" smtClean="0"/>
              <a:t>The </a:t>
            </a:r>
            <a:r>
              <a:rPr lang="en-IN" dirty="0"/>
              <a:t>Na atom has only a single valence electron </a:t>
            </a:r>
            <a:r>
              <a:rPr lang="en-IN" dirty="0" smtClean="0"/>
              <a:t>in its </a:t>
            </a:r>
            <a:r>
              <a:rPr lang="en-IN" dirty="0"/>
              <a:t>outer shell, which is the easiest to remove. The energy required to remove </a:t>
            </a:r>
            <a:r>
              <a:rPr lang="en-IN" dirty="0" smtClean="0"/>
              <a:t>this electron </a:t>
            </a:r>
            <a:r>
              <a:rPr lang="en-IN" dirty="0"/>
              <a:t>is 5.1 electron volts (eV), which is the Na atom’s ionization energy.</a:t>
            </a:r>
          </a:p>
        </p:txBody>
      </p:sp>
    </p:spTree>
    <p:extLst>
      <p:ext uri="{BB962C8B-B14F-4D97-AF65-F5344CB8AC3E}">
        <p14:creationId xmlns:p14="http://schemas.microsoft.com/office/powerpoint/2010/main" val="1207891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pic>
        <p:nvPicPr>
          <p:cNvPr id="5" name="Picture 4"/>
          <p:cNvPicPr>
            <a:picLocks noChangeAspect="1"/>
          </p:cNvPicPr>
          <p:nvPr/>
        </p:nvPicPr>
        <p:blipFill rotWithShape="1">
          <a:blip r:embed="rId2"/>
          <a:srcRect l="36862"/>
          <a:stretch/>
        </p:blipFill>
        <p:spPr>
          <a:xfrm>
            <a:off x="7340958" y="317608"/>
            <a:ext cx="4721558" cy="3290420"/>
          </a:xfrm>
          <a:prstGeom prst="rect">
            <a:avLst/>
          </a:prstGeom>
        </p:spPr>
      </p:pic>
      <p:pic>
        <p:nvPicPr>
          <p:cNvPr id="6" name="Picture 5"/>
          <p:cNvPicPr>
            <a:picLocks noChangeAspect="1"/>
          </p:cNvPicPr>
          <p:nvPr/>
        </p:nvPicPr>
        <p:blipFill>
          <a:blip r:embed="rId3">
            <a:lum contrast="40000"/>
            <a:duotone>
              <a:prstClr val="black"/>
              <a:schemeClr val="accent6">
                <a:tint val="45000"/>
                <a:satMod val="400000"/>
              </a:schemeClr>
            </a:duotone>
          </a:blip>
          <a:stretch>
            <a:fillRect/>
          </a:stretch>
        </p:blipFill>
        <p:spPr>
          <a:xfrm>
            <a:off x="793125" y="711199"/>
            <a:ext cx="2828296" cy="1175976"/>
          </a:xfrm>
          <a:prstGeom prst="rect">
            <a:avLst/>
          </a:prstGeom>
        </p:spPr>
      </p:pic>
      <p:pic>
        <p:nvPicPr>
          <p:cNvPr id="7" name="Picture 6"/>
          <p:cNvPicPr>
            <a:picLocks noChangeAspect="1"/>
          </p:cNvPicPr>
          <p:nvPr/>
        </p:nvPicPr>
        <p:blipFill>
          <a:blip r:embed="rId4">
            <a:duotone>
              <a:prstClr val="black"/>
              <a:schemeClr val="accent6">
                <a:tint val="45000"/>
                <a:satMod val="400000"/>
              </a:schemeClr>
            </a:duotone>
            <a:lum contrast="40000"/>
          </a:blip>
          <a:stretch>
            <a:fillRect/>
          </a:stretch>
        </p:blipFill>
        <p:spPr>
          <a:xfrm>
            <a:off x="4003914" y="750379"/>
            <a:ext cx="2973335" cy="1212161"/>
          </a:xfrm>
          <a:prstGeom prst="rect">
            <a:avLst/>
          </a:prstGeom>
        </p:spPr>
      </p:pic>
      <p:pic>
        <p:nvPicPr>
          <p:cNvPr id="8" name="Picture 7"/>
          <p:cNvPicPr>
            <a:picLocks noChangeAspect="1"/>
          </p:cNvPicPr>
          <p:nvPr/>
        </p:nvPicPr>
        <p:blipFill>
          <a:blip r:embed="rId5">
            <a:lum contrast="40000"/>
            <a:duotone>
              <a:prstClr val="black"/>
              <a:schemeClr val="accent6">
                <a:tint val="45000"/>
                <a:satMod val="400000"/>
              </a:schemeClr>
            </a:duotone>
          </a:blip>
          <a:stretch>
            <a:fillRect/>
          </a:stretch>
        </p:blipFill>
        <p:spPr>
          <a:xfrm>
            <a:off x="1906421" y="2194293"/>
            <a:ext cx="3988622" cy="1248345"/>
          </a:xfrm>
          <a:prstGeom prst="rect">
            <a:avLst/>
          </a:prstGeom>
        </p:spPr>
      </p:pic>
      <p:pic>
        <p:nvPicPr>
          <p:cNvPr id="9" name="Picture 8"/>
          <p:cNvPicPr>
            <a:picLocks noChangeAspect="1"/>
          </p:cNvPicPr>
          <p:nvPr/>
        </p:nvPicPr>
        <p:blipFill>
          <a:blip r:embed="rId6">
            <a:duotone>
              <a:prstClr val="black"/>
              <a:schemeClr val="accent6">
                <a:tint val="45000"/>
                <a:satMod val="400000"/>
              </a:schemeClr>
            </a:duotone>
            <a:lum contrast="40000"/>
          </a:blip>
          <a:stretch>
            <a:fillRect/>
          </a:stretch>
        </p:blipFill>
        <p:spPr>
          <a:xfrm>
            <a:off x="829385" y="4047952"/>
            <a:ext cx="2755775" cy="832229"/>
          </a:xfrm>
          <a:prstGeom prst="rect">
            <a:avLst/>
          </a:prstGeom>
        </p:spPr>
      </p:pic>
      <p:pic>
        <p:nvPicPr>
          <p:cNvPr id="10" name="Picture 9"/>
          <p:cNvPicPr>
            <a:picLocks noChangeAspect="1"/>
          </p:cNvPicPr>
          <p:nvPr/>
        </p:nvPicPr>
        <p:blipFill>
          <a:blip r:embed="rId7">
            <a:duotone>
              <a:prstClr val="black"/>
              <a:schemeClr val="accent6">
                <a:tint val="45000"/>
                <a:satMod val="400000"/>
              </a:schemeClr>
            </a:duotone>
            <a:lum contrast="40000"/>
          </a:blip>
          <a:stretch>
            <a:fillRect/>
          </a:stretch>
        </p:blipFill>
        <p:spPr>
          <a:xfrm>
            <a:off x="4662196" y="3830848"/>
            <a:ext cx="2465693" cy="1266436"/>
          </a:xfrm>
          <a:prstGeom prst="rect">
            <a:avLst/>
          </a:prstGeom>
        </p:spPr>
      </p:pic>
    </p:spTree>
    <p:extLst>
      <p:ext uri="{BB962C8B-B14F-4D97-AF65-F5344CB8AC3E}">
        <p14:creationId xmlns:p14="http://schemas.microsoft.com/office/powerpoint/2010/main" val="38395557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sp>
        <p:nvSpPr>
          <p:cNvPr id="5" name="Rectangle 4"/>
          <p:cNvSpPr/>
          <p:nvPr/>
        </p:nvSpPr>
        <p:spPr>
          <a:xfrm>
            <a:off x="935864" y="780889"/>
            <a:ext cx="10513453" cy="3785652"/>
          </a:xfrm>
          <a:prstGeom prst="rect">
            <a:avLst/>
          </a:prstGeom>
        </p:spPr>
        <p:txBody>
          <a:bodyPr wrap="square">
            <a:spAutoFit/>
          </a:bodyPr>
          <a:lstStyle/>
          <a:p>
            <a:pPr algn="just"/>
            <a:r>
              <a:rPr lang="en-IN" sz="2000" b="1" dirty="0" smtClean="0">
                <a:solidFill>
                  <a:srgbClr val="FF0000"/>
                </a:solidFill>
                <a:latin typeface="Andalus" panose="02020603050405020304" pitchFamily="18" charset="-78"/>
                <a:cs typeface="Andalus" panose="02020603050405020304" pitchFamily="18" charset="-78"/>
              </a:rPr>
              <a:t>DA Problem 1:</a:t>
            </a:r>
            <a:r>
              <a:rPr lang="en-IN" sz="2000" b="1" dirty="0" smtClean="0">
                <a:latin typeface="Andalus" panose="02020603050405020304" pitchFamily="18" charset="-78"/>
                <a:cs typeface="Andalus" panose="02020603050405020304" pitchFamily="18" charset="-78"/>
              </a:rPr>
              <a:t> Calculate </a:t>
            </a:r>
            <a:r>
              <a:rPr lang="en-IN" sz="2000" b="1" dirty="0">
                <a:latin typeface="Andalus" panose="02020603050405020304" pitchFamily="18" charset="-78"/>
                <a:cs typeface="Andalus" panose="02020603050405020304" pitchFamily="18" charset="-78"/>
              </a:rPr>
              <a:t>the drift mobility and the mean </a:t>
            </a:r>
            <a:r>
              <a:rPr lang="en-IN" sz="2000" b="1" dirty="0" smtClean="0">
                <a:latin typeface="Andalus" panose="02020603050405020304" pitchFamily="18" charset="-78"/>
                <a:cs typeface="Andalus" panose="02020603050405020304" pitchFamily="18" charset="-78"/>
              </a:rPr>
              <a:t>scattering time </a:t>
            </a:r>
            <a:r>
              <a:rPr lang="en-IN" sz="2000" b="1" dirty="0">
                <a:latin typeface="Andalus" panose="02020603050405020304" pitchFamily="18" charset="-78"/>
                <a:cs typeface="Andalus" panose="02020603050405020304" pitchFamily="18" charset="-78"/>
              </a:rPr>
              <a:t>of conduction electrons in copper at room temperature, given that the conductivity </a:t>
            </a:r>
            <a:r>
              <a:rPr lang="en-IN" sz="2000" b="1" dirty="0" smtClean="0">
                <a:latin typeface="Andalus" panose="02020603050405020304" pitchFamily="18" charset="-78"/>
                <a:cs typeface="Andalus" panose="02020603050405020304" pitchFamily="18" charset="-78"/>
              </a:rPr>
              <a:t>of copper </a:t>
            </a:r>
            <a:r>
              <a:rPr lang="en-IN" sz="2000" b="1" dirty="0">
                <a:latin typeface="Andalus" panose="02020603050405020304" pitchFamily="18" charset="-78"/>
                <a:cs typeface="Andalus" panose="02020603050405020304" pitchFamily="18" charset="-78"/>
              </a:rPr>
              <a:t>is 5.9 × 10</a:t>
            </a:r>
            <a:r>
              <a:rPr lang="en-IN" sz="2000" b="1" baseline="30000" dirty="0">
                <a:latin typeface="Andalus" panose="02020603050405020304" pitchFamily="18" charset="-78"/>
                <a:cs typeface="Andalus" panose="02020603050405020304" pitchFamily="18" charset="-78"/>
              </a:rPr>
              <a:t>5</a:t>
            </a:r>
            <a:r>
              <a:rPr lang="en-IN" sz="2000" b="1" dirty="0">
                <a:latin typeface="Andalus" panose="02020603050405020304" pitchFamily="18" charset="-78"/>
                <a:cs typeface="Andalus" panose="02020603050405020304" pitchFamily="18" charset="-78"/>
              </a:rPr>
              <a:t> Ω−1 cm−1. The density of copper is 8.96 g cm−3 and its atomic mass </a:t>
            </a:r>
            <a:r>
              <a:rPr lang="en-IN" sz="2000" b="1" dirty="0" smtClean="0">
                <a:latin typeface="Andalus" panose="02020603050405020304" pitchFamily="18" charset="-78"/>
                <a:cs typeface="Andalus" panose="02020603050405020304" pitchFamily="18" charset="-78"/>
              </a:rPr>
              <a:t>is 63.5 </a:t>
            </a:r>
            <a:r>
              <a:rPr lang="en-IN" sz="2000" b="1" dirty="0">
                <a:latin typeface="Andalus" panose="02020603050405020304" pitchFamily="18" charset="-78"/>
                <a:cs typeface="Andalus" panose="02020603050405020304" pitchFamily="18" charset="-78"/>
              </a:rPr>
              <a:t>g mol−1. If the mean speed of the conduction electrons in Cu is roughly 1.6 × 10</a:t>
            </a:r>
            <a:r>
              <a:rPr lang="en-IN" sz="2000" b="1" baseline="30000" dirty="0">
                <a:latin typeface="Andalus" panose="02020603050405020304" pitchFamily="18" charset="-78"/>
                <a:cs typeface="Andalus" panose="02020603050405020304" pitchFamily="18" charset="-78"/>
              </a:rPr>
              <a:t>6 </a:t>
            </a:r>
            <a:r>
              <a:rPr lang="en-IN" sz="2000" b="1" dirty="0">
                <a:latin typeface="Andalus" panose="02020603050405020304" pitchFamily="18" charset="-78"/>
                <a:cs typeface="Andalus" panose="02020603050405020304" pitchFamily="18" charset="-78"/>
              </a:rPr>
              <a:t>m s−</a:t>
            </a:r>
            <a:r>
              <a:rPr lang="en-IN" sz="2000" b="1" dirty="0" smtClean="0">
                <a:latin typeface="Andalus" panose="02020603050405020304" pitchFamily="18" charset="-78"/>
                <a:cs typeface="Andalus" panose="02020603050405020304" pitchFamily="18" charset="-78"/>
              </a:rPr>
              <a:t>1, what </a:t>
            </a:r>
            <a:r>
              <a:rPr lang="en-IN" sz="2000" b="1" dirty="0">
                <a:latin typeface="Andalus" panose="02020603050405020304" pitchFamily="18" charset="-78"/>
                <a:cs typeface="Andalus" panose="02020603050405020304" pitchFamily="18" charset="-78"/>
              </a:rPr>
              <a:t>is the mean free path between collisions</a:t>
            </a:r>
            <a:r>
              <a:rPr lang="en-IN" sz="2000" b="1" dirty="0" smtClean="0">
                <a:latin typeface="Andalus" panose="02020603050405020304" pitchFamily="18" charset="-78"/>
                <a:cs typeface="Andalus" panose="02020603050405020304" pitchFamily="18" charset="-78"/>
              </a:rPr>
              <a:t>?</a:t>
            </a:r>
          </a:p>
          <a:p>
            <a:pPr algn="just"/>
            <a:endParaRPr lang="en-IN" sz="2000" b="1" dirty="0">
              <a:latin typeface="Andalus" panose="02020603050405020304" pitchFamily="18" charset="-78"/>
              <a:cs typeface="Andalus" panose="02020603050405020304" pitchFamily="18" charset="-78"/>
            </a:endParaRPr>
          </a:p>
          <a:p>
            <a:pPr algn="just"/>
            <a:endParaRPr lang="en-IN" sz="2000" b="1" dirty="0" smtClean="0">
              <a:latin typeface="Andalus" panose="02020603050405020304" pitchFamily="18" charset="-78"/>
              <a:cs typeface="Andalus" panose="02020603050405020304" pitchFamily="18" charset="-78"/>
            </a:endParaRPr>
          </a:p>
          <a:p>
            <a:pPr algn="just"/>
            <a:endParaRPr lang="en-IN" sz="2000" b="1" dirty="0">
              <a:latin typeface="Andalus" panose="02020603050405020304" pitchFamily="18" charset="-78"/>
              <a:cs typeface="Andalus" panose="02020603050405020304" pitchFamily="18" charset="-78"/>
            </a:endParaRPr>
          </a:p>
          <a:p>
            <a:pPr algn="just"/>
            <a:endParaRPr lang="en-IN" sz="2000" b="1" dirty="0" smtClean="0">
              <a:latin typeface="Andalus" panose="02020603050405020304" pitchFamily="18" charset="-78"/>
              <a:cs typeface="Andalus" panose="02020603050405020304" pitchFamily="18" charset="-78"/>
            </a:endParaRPr>
          </a:p>
          <a:p>
            <a:r>
              <a:rPr lang="en-IN" sz="2000" b="1" dirty="0" smtClean="0">
                <a:solidFill>
                  <a:srgbClr val="FF0000"/>
                </a:solidFill>
                <a:latin typeface="Andalus" panose="02020603050405020304" pitchFamily="18" charset="-78"/>
                <a:cs typeface="Andalus" panose="02020603050405020304" pitchFamily="18" charset="-78"/>
              </a:rPr>
              <a:t>DA Problem 2: </a:t>
            </a:r>
            <a:r>
              <a:rPr lang="en-IN" sz="2000" b="1" dirty="0" smtClean="0">
                <a:latin typeface="Andalus" panose="02020603050405020304" pitchFamily="18" charset="-78"/>
                <a:cs typeface="Andalus" panose="02020603050405020304" pitchFamily="18" charset="-78"/>
              </a:rPr>
              <a:t>What </a:t>
            </a:r>
            <a:r>
              <a:rPr lang="en-IN" sz="2000" b="1" dirty="0">
                <a:latin typeface="Andalus" panose="02020603050405020304" pitchFamily="18" charset="-78"/>
                <a:cs typeface="Andalus" panose="02020603050405020304" pitchFamily="18" charset="-78"/>
              </a:rPr>
              <a:t>is the applied electric field that will impose a </a:t>
            </a:r>
            <a:r>
              <a:rPr lang="en-IN" sz="2000" b="1" dirty="0" smtClean="0">
                <a:latin typeface="Andalus" panose="02020603050405020304" pitchFamily="18" charset="-78"/>
                <a:cs typeface="Andalus" panose="02020603050405020304" pitchFamily="18" charset="-78"/>
              </a:rPr>
              <a:t>drift velocity </a:t>
            </a:r>
            <a:r>
              <a:rPr lang="en-IN" sz="2000" b="1" dirty="0">
                <a:latin typeface="Andalus" panose="02020603050405020304" pitchFamily="18" charset="-78"/>
                <a:cs typeface="Andalus" panose="02020603050405020304" pitchFamily="18" charset="-78"/>
              </a:rPr>
              <a:t>equal to 0.1 percent of the mean speed </a:t>
            </a:r>
            <a:r>
              <a:rPr lang="en-IN" sz="2000" b="1" i="1" dirty="0">
                <a:latin typeface="Andalus" panose="02020603050405020304" pitchFamily="18" charset="-78"/>
                <a:cs typeface="Andalus" panose="02020603050405020304" pitchFamily="18" charset="-78"/>
              </a:rPr>
              <a:t>u </a:t>
            </a:r>
            <a:r>
              <a:rPr lang="en-IN" sz="2000" b="1" dirty="0">
                <a:latin typeface="Andalus" panose="02020603050405020304" pitchFamily="18" charset="-78"/>
                <a:cs typeface="Andalus" panose="02020603050405020304" pitchFamily="18" charset="-78"/>
              </a:rPr>
              <a:t>(∼10</a:t>
            </a:r>
            <a:r>
              <a:rPr lang="en-IN" sz="2000" b="1" baseline="30000" dirty="0">
                <a:latin typeface="Andalus" panose="02020603050405020304" pitchFamily="18" charset="-78"/>
                <a:cs typeface="Andalus" panose="02020603050405020304" pitchFamily="18" charset="-78"/>
              </a:rPr>
              <a:t>6</a:t>
            </a:r>
            <a:r>
              <a:rPr lang="en-IN" sz="2000" b="1" dirty="0">
                <a:latin typeface="Andalus" panose="02020603050405020304" pitchFamily="18" charset="-78"/>
                <a:cs typeface="Andalus" panose="02020603050405020304" pitchFamily="18" charset="-78"/>
              </a:rPr>
              <a:t> m s−1) of conduction electrons in copper?</a:t>
            </a:r>
          </a:p>
          <a:p>
            <a:r>
              <a:rPr lang="en-IN" sz="2000" b="1" dirty="0">
                <a:latin typeface="Andalus" panose="02020603050405020304" pitchFamily="18" charset="-78"/>
                <a:cs typeface="Andalus" panose="02020603050405020304" pitchFamily="18" charset="-78"/>
              </a:rPr>
              <a:t>What is the corresponding current density and current through a Cu wire of diameter 1 mm?</a:t>
            </a:r>
          </a:p>
        </p:txBody>
      </p:sp>
    </p:spTree>
    <p:extLst>
      <p:ext uri="{BB962C8B-B14F-4D97-AF65-F5344CB8AC3E}">
        <p14:creationId xmlns:p14="http://schemas.microsoft.com/office/powerpoint/2010/main" val="28906629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5611" y="982132"/>
            <a:ext cx="10110987" cy="1303867"/>
          </a:xfrm>
        </p:spPr>
        <p:txBody>
          <a:bodyPr>
            <a:noAutofit/>
          </a:bodyPr>
          <a:lstStyle/>
          <a:p>
            <a:r>
              <a:rPr lang="en-IN" sz="3200" b="1" dirty="0"/>
              <a:t>TEMPERATURE DEPENDENCE </a:t>
            </a:r>
            <a:r>
              <a:rPr lang="en-IN" sz="3200" b="1" dirty="0" smtClean="0"/>
              <a:t>OF RESISTIVITY</a:t>
            </a:r>
            <a:r>
              <a:rPr lang="en-IN" sz="3200" b="1" dirty="0"/>
              <a:t/>
            </a:r>
            <a:br>
              <a:rPr lang="en-IN" sz="3200" b="1" dirty="0"/>
            </a:br>
            <a:endParaRPr lang="en-IN" sz="3200" dirty="0"/>
          </a:p>
        </p:txBody>
      </p:sp>
      <p:sp>
        <p:nvSpPr>
          <p:cNvPr id="3" name="Content Placeholder 2"/>
          <p:cNvSpPr>
            <a:spLocks noGrp="1"/>
          </p:cNvSpPr>
          <p:nvPr>
            <p:ph idx="1"/>
          </p:nvPr>
        </p:nvSpPr>
        <p:spPr>
          <a:xfrm>
            <a:off x="896155" y="1758441"/>
            <a:ext cx="10450131" cy="3318936"/>
          </a:xfrm>
        </p:spPr>
        <p:txBody>
          <a:bodyPr/>
          <a:lstStyle/>
          <a:p>
            <a:pPr algn="just"/>
            <a:r>
              <a:rPr lang="en-IN" dirty="0"/>
              <a:t>When the conduction electrons are only scattered by thermal vibrations of the </a:t>
            </a:r>
            <a:r>
              <a:rPr lang="en-IN" dirty="0" smtClean="0"/>
              <a:t>metal ions</a:t>
            </a:r>
            <a:r>
              <a:rPr lang="en-IN" dirty="0"/>
              <a:t>, then </a:t>
            </a:r>
            <a:r>
              <a:rPr lang="en-IN" i="1" dirty="0"/>
              <a:t>τ </a:t>
            </a:r>
            <a:r>
              <a:rPr lang="en-IN" dirty="0"/>
              <a:t>in the mobility expression </a:t>
            </a:r>
            <a:r>
              <a:rPr lang="en-IN" dirty="0" smtClean="0"/>
              <a:t>refers </a:t>
            </a:r>
            <a:r>
              <a:rPr lang="en-IN" dirty="0"/>
              <a:t>to the mean time </a:t>
            </a:r>
            <a:r>
              <a:rPr lang="en-IN" dirty="0" smtClean="0"/>
              <a:t>between scattering </a:t>
            </a:r>
            <a:r>
              <a:rPr lang="en-IN" dirty="0"/>
              <a:t>events by this process. The resulting conductivity and resistivity </a:t>
            </a:r>
            <a:r>
              <a:rPr lang="en-IN" dirty="0" smtClean="0"/>
              <a:t>are denoted </a:t>
            </a:r>
            <a:r>
              <a:rPr lang="en-IN" dirty="0"/>
              <a:t>by </a:t>
            </a:r>
            <a:r>
              <a:rPr lang="en-IN" i="1" dirty="0" err="1"/>
              <a:t>σ</a:t>
            </a:r>
            <a:r>
              <a:rPr lang="en-IN" i="1" baseline="-25000" dirty="0" err="1"/>
              <a:t>T</a:t>
            </a:r>
            <a:r>
              <a:rPr lang="en-IN" i="1" dirty="0"/>
              <a:t> </a:t>
            </a:r>
            <a:r>
              <a:rPr lang="en-IN" dirty="0"/>
              <a:t>and </a:t>
            </a:r>
            <a:r>
              <a:rPr lang="en-IN" i="1" dirty="0" err="1"/>
              <a:t>ρ</a:t>
            </a:r>
            <a:r>
              <a:rPr lang="en-IN" i="1" baseline="-25000" dirty="0" err="1"/>
              <a:t>T</a:t>
            </a:r>
            <a:r>
              <a:rPr lang="en-IN" dirty="0"/>
              <a:t>, where the subscript </a:t>
            </a:r>
            <a:r>
              <a:rPr lang="en-IN" i="1" dirty="0"/>
              <a:t>T </a:t>
            </a:r>
            <a:r>
              <a:rPr lang="en-IN" dirty="0"/>
              <a:t>represents “thermal vibration scattering</a:t>
            </a:r>
            <a:r>
              <a:rPr lang="en-IN" dirty="0" smtClean="0"/>
              <a:t>.”</a:t>
            </a:r>
          </a:p>
          <a:p>
            <a:pPr algn="just"/>
            <a:r>
              <a:rPr lang="en-IN" dirty="0"/>
              <a:t>To find the temperature dependence of </a:t>
            </a:r>
            <a:r>
              <a:rPr lang="en-IN" i="1" dirty="0"/>
              <a:t>σ</a:t>
            </a:r>
            <a:r>
              <a:rPr lang="en-IN" dirty="0"/>
              <a:t>, we first consider the </a:t>
            </a:r>
            <a:r>
              <a:rPr lang="en-IN" dirty="0" smtClean="0"/>
              <a:t>temperature dependence </a:t>
            </a:r>
            <a:r>
              <a:rPr lang="en-IN" dirty="0"/>
              <a:t>of the mean free time </a:t>
            </a:r>
            <a:r>
              <a:rPr lang="en-IN" i="1" dirty="0"/>
              <a:t>τ</a:t>
            </a:r>
            <a:r>
              <a:rPr lang="en-IN" dirty="0"/>
              <a:t>, since this determines the drift mobility.</a:t>
            </a:r>
          </a:p>
        </p:txBody>
      </p:sp>
      <p:sp>
        <p:nvSpPr>
          <p:cNvPr id="4" name="Footer Placeholder 3"/>
          <p:cNvSpPr>
            <a:spLocks noGrp="1"/>
          </p:cNvSpPr>
          <p:nvPr>
            <p:ph type="ftr" sz="quarter" idx="11"/>
          </p:nvPr>
        </p:nvSpPr>
        <p:spPr/>
        <p:txBody>
          <a:bodyPr/>
          <a:lstStyle/>
          <a:p>
            <a:r>
              <a:rPr lang="en-IN" dirty="0" smtClean="0"/>
              <a:t>ELECTRONIC MATERIALS AND DEVICES       DR.M.SARANYA NAIR </a:t>
            </a:r>
            <a:endParaRPr lang="en-IN" dirty="0"/>
          </a:p>
        </p:txBody>
      </p:sp>
      <p:pic>
        <p:nvPicPr>
          <p:cNvPr id="5" name="Picture 4"/>
          <p:cNvPicPr>
            <a:picLocks noChangeAspect="1"/>
          </p:cNvPicPr>
          <p:nvPr/>
        </p:nvPicPr>
        <p:blipFill>
          <a:blip r:embed="rId2"/>
          <a:stretch>
            <a:fillRect/>
          </a:stretch>
        </p:blipFill>
        <p:spPr>
          <a:xfrm>
            <a:off x="1658545" y="4801657"/>
            <a:ext cx="3377093" cy="855073"/>
          </a:xfrm>
          <a:prstGeom prst="rect">
            <a:avLst/>
          </a:prstGeom>
        </p:spPr>
      </p:pic>
      <p:pic>
        <p:nvPicPr>
          <p:cNvPr id="6" name="Picture 5"/>
          <p:cNvPicPr>
            <a:picLocks noChangeAspect="1"/>
          </p:cNvPicPr>
          <p:nvPr/>
        </p:nvPicPr>
        <p:blipFill>
          <a:blip r:embed="rId3"/>
          <a:stretch>
            <a:fillRect/>
          </a:stretch>
        </p:blipFill>
        <p:spPr>
          <a:xfrm>
            <a:off x="5966263" y="4758850"/>
            <a:ext cx="1142875" cy="791993"/>
          </a:xfrm>
          <a:prstGeom prst="rect">
            <a:avLst/>
          </a:prstGeom>
        </p:spPr>
      </p:pic>
      <p:pic>
        <p:nvPicPr>
          <p:cNvPr id="7" name="Picture 6"/>
          <p:cNvPicPr>
            <a:picLocks noChangeAspect="1"/>
          </p:cNvPicPr>
          <p:nvPr/>
        </p:nvPicPr>
        <p:blipFill>
          <a:blip r:embed="rId4"/>
          <a:stretch>
            <a:fillRect/>
          </a:stretch>
        </p:blipFill>
        <p:spPr>
          <a:xfrm>
            <a:off x="8141844" y="4801657"/>
            <a:ext cx="3037017" cy="926025"/>
          </a:xfrm>
          <a:prstGeom prst="rect">
            <a:avLst/>
          </a:prstGeom>
        </p:spPr>
      </p:pic>
    </p:spTree>
    <p:extLst>
      <p:ext uri="{BB962C8B-B14F-4D97-AF65-F5344CB8AC3E}">
        <p14:creationId xmlns:p14="http://schemas.microsoft.com/office/powerpoint/2010/main" val="7366845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2979" y="229097"/>
            <a:ext cx="9601196" cy="1303867"/>
          </a:xfrm>
        </p:spPr>
        <p:txBody>
          <a:bodyPr>
            <a:normAutofit/>
          </a:bodyPr>
          <a:lstStyle/>
          <a:p>
            <a:r>
              <a:rPr lang="en-IN" sz="2400" b="1" dirty="0"/>
              <a:t>ELECTRICAL CONDUCTIVITY OF NONMETALS</a:t>
            </a:r>
            <a:endParaRPr lang="en-IN" sz="2400" dirty="0"/>
          </a:p>
        </p:txBody>
      </p:sp>
      <p:sp>
        <p:nvSpPr>
          <p:cNvPr id="3" name="Content Placeholder 2"/>
          <p:cNvSpPr>
            <a:spLocks noGrp="1"/>
          </p:cNvSpPr>
          <p:nvPr>
            <p:ph idx="1"/>
          </p:nvPr>
        </p:nvSpPr>
        <p:spPr>
          <a:xfrm>
            <a:off x="757518" y="1037414"/>
            <a:ext cx="10699375" cy="3318936"/>
          </a:xfrm>
        </p:spPr>
        <p:txBody>
          <a:bodyPr/>
          <a:lstStyle/>
          <a:p>
            <a:pPr marL="0" indent="0" algn="just">
              <a:buNone/>
            </a:pPr>
            <a:r>
              <a:rPr lang="en-IN" dirty="0"/>
              <a:t>All metals are good conductors because they have a very large number of </a:t>
            </a:r>
            <a:r>
              <a:rPr lang="en-IN" dirty="0" smtClean="0"/>
              <a:t>conduction electrons </a:t>
            </a:r>
            <a:r>
              <a:rPr lang="en-IN" dirty="0"/>
              <a:t>free inside the metal. We should therefore expect solids that do not </a:t>
            </a:r>
            <a:r>
              <a:rPr lang="en-IN" dirty="0" smtClean="0"/>
              <a:t>have metallic </a:t>
            </a:r>
            <a:r>
              <a:rPr lang="en-IN" dirty="0"/>
              <a:t>bonding to be very poor conductors, indeed insulators.</a:t>
            </a:r>
          </a:p>
        </p:txBody>
      </p:sp>
      <p:sp>
        <p:nvSpPr>
          <p:cNvPr id="4" name="Footer Placeholder 3"/>
          <p:cNvSpPr>
            <a:spLocks noGrp="1"/>
          </p:cNvSpPr>
          <p:nvPr>
            <p:ph type="ftr" sz="quarter" idx="11"/>
          </p:nvPr>
        </p:nvSpPr>
        <p:spPr>
          <a:xfrm>
            <a:off x="1102218" y="6011080"/>
            <a:ext cx="7305900" cy="279400"/>
          </a:xfrm>
        </p:spPr>
        <p:txBody>
          <a:bodyPr/>
          <a:lstStyle/>
          <a:p>
            <a:r>
              <a:rPr lang="en-IN" smtClean="0"/>
              <a:t>ELECTRONIC MATERIALS AND DEVICES       DR.M.SARANYA NAIR </a:t>
            </a:r>
            <a:endParaRPr lang="en-IN"/>
          </a:p>
        </p:txBody>
      </p:sp>
      <p:pic>
        <p:nvPicPr>
          <p:cNvPr id="2050" name="Picture 2" descr="Sinai University Faculty of Engineering Science Department of Basic science  7/14/ W6. - ppt download"/>
          <p:cNvPicPr>
            <a:picLocks noChangeAspect="1" noChangeArrowheads="1"/>
          </p:cNvPicPr>
          <p:nvPr/>
        </p:nvPicPr>
        <p:blipFill rotWithShape="1">
          <a:blip r:embed="rId2">
            <a:extLst>
              <a:ext uri="{28A0092B-C50C-407E-A947-70E740481C1C}">
                <a14:useLocalDpi xmlns:a14="http://schemas.microsoft.com/office/drawing/2010/main" val="0"/>
              </a:ext>
            </a:extLst>
          </a:blip>
          <a:srcRect t="14261" b="10249"/>
          <a:stretch/>
        </p:blipFill>
        <p:spPr bwMode="auto">
          <a:xfrm>
            <a:off x="5975797" y="2167589"/>
            <a:ext cx="5370490" cy="30406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duotone>
              <a:prstClr val="black"/>
              <a:srgbClr val="FFFF00">
                <a:tint val="45000"/>
                <a:satMod val="400000"/>
              </a:srgbClr>
            </a:duotone>
          </a:blip>
          <a:stretch>
            <a:fillRect/>
          </a:stretch>
        </p:blipFill>
        <p:spPr>
          <a:xfrm>
            <a:off x="1639878" y="4189670"/>
            <a:ext cx="2507120" cy="640505"/>
          </a:xfrm>
          <a:prstGeom prst="rect">
            <a:avLst/>
          </a:prstGeom>
          <a:ln>
            <a:solidFill>
              <a:schemeClr val="accent1"/>
            </a:solidFill>
          </a:ln>
        </p:spPr>
      </p:pic>
      <p:sp>
        <p:nvSpPr>
          <p:cNvPr id="6" name="Rectangle 5"/>
          <p:cNvSpPr/>
          <p:nvPr/>
        </p:nvSpPr>
        <p:spPr>
          <a:xfrm>
            <a:off x="757518" y="2512529"/>
            <a:ext cx="4556467" cy="1200329"/>
          </a:xfrm>
          <a:prstGeom prst="rect">
            <a:avLst/>
          </a:prstGeom>
        </p:spPr>
        <p:txBody>
          <a:bodyPr wrap="square">
            <a:spAutoFit/>
          </a:bodyPr>
          <a:lstStyle/>
          <a:p>
            <a:pPr algn="just"/>
            <a:r>
              <a:rPr lang="en-IN" dirty="0"/>
              <a:t>Suppose that </a:t>
            </a:r>
            <a:r>
              <a:rPr lang="en-IN" i="1" dirty="0"/>
              <a:t>n </a:t>
            </a:r>
            <a:r>
              <a:rPr lang="en-IN" dirty="0"/>
              <a:t>and </a:t>
            </a:r>
            <a:r>
              <a:rPr lang="en-IN" i="1" dirty="0"/>
              <a:t>p </a:t>
            </a:r>
            <a:r>
              <a:rPr lang="en-IN" dirty="0"/>
              <a:t>are the concentrations of electrons and holes in a </a:t>
            </a:r>
            <a:r>
              <a:rPr lang="en-IN" dirty="0" smtClean="0"/>
              <a:t>semiconductor crystal</a:t>
            </a:r>
            <a:r>
              <a:rPr lang="en-IN" dirty="0"/>
              <a:t>. If electrons and holes have drift </a:t>
            </a:r>
            <a:r>
              <a:rPr lang="en-IN" dirty="0" err="1" smtClean="0"/>
              <a:t>mobilities</a:t>
            </a:r>
            <a:r>
              <a:rPr lang="en-IN" dirty="0" smtClean="0"/>
              <a:t>, then </a:t>
            </a:r>
            <a:r>
              <a:rPr lang="en-IN" dirty="0"/>
              <a:t>the overall conductivity of the crystal is given by</a:t>
            </a:r>
          </a:p>
        </p:txBody>
      </p:sp>
      <p:sp>
        <p:nvSpPr>
          <p:cNvPr id="8" name="Rectangle 7"/>
          <p:cNvSpPr/>
          <p:nvPr/>
        </p:nvSpPr>
        <p:spPr>
          <a:xfrm>
            <a:off x="5360893" y="5326710"/>
            <a:ext cx="6096000" cy="646331"/>
          </a:xfrm>
          <a:prstGeom prst="rect">
            <a:avLst/>
          </a:prstGeom>
        </p:spPr>
        <p:txBody>
          <a:bodyPr>
            <a:spAutoFit/>
          </a:bodyPr>
          <a:lstStyle/>
          <a:p>
            <a:pPr algn="ctr"/>
            <a:r>
              <a:rPr lang="en-IN" dirty="0" smtClean="0"/>
              <a:t>The </a:t>
            </a:r>
            <a:r>
              <a:rPr lang="en-IN" dirty="0"/>
              <a:t>hole has been displaced in</a:t>
            </a:r>
          </a:p>
          <a:p>
            <a:pPr algn="ctr"/>
            <a:r>
              <a:rPr lang="en-IN" dirty="0"/>
              <a:t>the opposite direction to the electron jump by this </a:t>
            </a:r>
            <a:r>
              <a:rPr lang="en-IN" i="1" dirty="0"/>
              <a:t>bond switching</a:t>
            </a:r>
            <a:endParaRPr lang="en-IN" dirty="0"/>
          </a:p>
        </p:txBody>
      </p:sp>
      <p:sp>
        <p:nvSpPr>
          <p:cNvPr id="9" name="Rectangle 8"/>
          <p:cNvSpPr/>
          <p:nvPr/>
        </p:nvSpPr>
        <p:spPr>
          <a:xfrm>
            <a:off x="757518" y="5024860"/>
            <a:ext cx="4603375" cy="923330"/>
          </a:xfrm>
          <a:prstGeom prst="rect">
            <a:avLst/>
          </a:prstGeom>
        </p:spPr>
        <p:txBody>
          <a:bodyPr wrap="square">
            <a:spAutoFit/>
          </a:bodyPr>
          <a:lstStyle/>
          <a:p>
            <a:pPr algn="just"/>
            <a:r>
              <a:rPr lang="en-IN" dirty="0" smtClean="0">
                <a:solidFill>
                  <a:srgbClr val="FF0000"/>
                </a:solidFill>
                <a:latin typeface="STIXMathJax_Main-Regular"/>
              </a:rPr>
              <a:t>Semiconductors </a:t>
            </a:r>
            <a:r>
              <a:rPr lang="en-IN" dirty="0">
                <a:solidFill>
                  <a:srgbClr val="FF0000"/>
                </a:solidFill>
                <a:latin typeface="STIXMathJax_Main-Regular"/>
              </a:rPr>
              <a:t>have much lower conductivities due to their lower concentration </a:t>
            </a:r>
            <a:r>
              <a:rPr lang="en-IN" dirty="0" smtClean="0">
                <a:solidFill>
                  <a:srgbClr val="FF0000"/>
                </a:solidFill>
                <a:latin typeface="STIXMathJax_Main-Regular"/>
              </a:rPr>
              <a:t>of free </a:t>
            </a:r>
            <a:r>
              <a:rPr lang="en-IN" dirty="0">
                <a:solidFill>
                  <a:srgbClr val="FF0000"/>
                </a:solidFill>
                <a:latin typeface="STIXMathJax_Main-Regular"/>
              </a:rPr>
              <a:t>charge carriers</a:t>
            </a:r>
            <a:endParaRPr lang="en-IN" dirty="0">
              <a:solidFill>
                <a:srgbClr val="FF0000"/>
              </a:solidFill>
            </a:endParaRPr>
          </a:p>
        </p:txBody>
      </p:sp>
    </p:spTree>
    <p:extLst>
      <p:ext uri="{BB962C8B-B14F-4D97-AF65-F5344CB8AC3E}">
        <p14:creationId xmlns:p14="http://schemas.microsoft.com/office/powerpoint/2010/main" val="2059248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647282"/>
            <a:ext cx="9601196" cy="550454"/>
          </a:xfrm>
        </p:spPr>
        <p:txBody>
          <a:bodyPr>
            <a:normAutofit fontScale="90000"/>
          </a:bodyPr>
          <a:lstStyle/>
          <a:p>
            <a:r>
              <a:rPr lang="en-IN" dirty="0" smtClean="0"/>
              <a:t>Ionic Crystals and Glasses </a:t>
            </a:r>
            <a:endParaRPr lang="en-IN" dirty="0"/>
          </a:p>
        </p:txBody>
      </p:sp>
      <p:sp>
        <p:nvSpPr>
          <p:cNvPr id="4" name="Footer Placeholder 3"/>
          <p:cNvSpPr>
            <a:spLocks noGrp="1"/>
          </p:cNvSpPr>
          <p:nvPr>
            <p:ph type="ftr" sz="quarter" idx="11"/>
          </p:nvPr>
        </p:nvSpPr>
        <p:spPr/>
        <p:txBody>
          <a:bodyPr/>
          <a:lstStyle/>
          <a:p>
            <a:r>
              <a:rPr lang="en-IN" dirty="0" smtClean="0"/>
              <a:t>ELECTRONIC MATERIALS AND DEVICES       DR.M.SARANYA NAIR </a:t>
            </a:r>
            <a:endParaRPr lang="en-IN" dirty="0"/>
          </a:p>
        </p:txBody>
      </p:sp>
      <p:pic>
        <p:nvPicPr>
          <p:cNvPr id="2052" name="Picture 4" descr="Sinai University Faculty of Engineering Science Department of Basic science  7/14/ W6. - ppt download"/>
          <p:cNvPicPr>
            <a:picLocks noChangeAspect="1" noChangeArrowheads="1"/>
          </p:cNvPicPr>
          <p:nvPr/>
        </p:nvPicPr>
        <p:blipFill rotWithShape="1">
          <a:blip r:embed="rId2">
            <a:extLst>
              <a:ext uri="{28A0092B-C50C-407E-A947-70E740481C1C}">
                <a14:useLocalDpi xmlns:a14="http://schemas.microsoft.com/office/drawing/2010/main" val="0"/>
              </a:ext>
            </a:extLst>
          </a:blip>
          <a:srcRect l="10130" t="16061" r="12124" b="27789"/>
          <a:stretch/>
        </p:blipFill>
        <p:spPr bwMode="auto">
          <a:xfrm>
            <a:off x="912748" y="1285993"/>
            <a:ext cx="4110013" cy="222625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7" name="Picture 2" descr="Defects in Crystal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4319" y="829858"/>
            <a:ext cx="2451523" cy="132818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022761" y="2399121"/>
            <a:ext cx="6330460" cy="1754326"/>
          </a:xfrm>
          <a:prstGeom prst="rect">
            <a:avLst/>
          </a:prstGeom>
        </p:spPr>
        <p:txBody>
          <a:bodyPr wrap="square">
            <a:spAutoFit/>
          </a:bodyPr>
          <a:lstStyle/>
          <a:p>
            <a:pPr marL="285750" indent="-285750" algn="just">
              <a:buFont typeface="Arial" panose="020B0604020202020204" pitchFamily="34" charset="0"/>
              <a:buChar char="•"/>
            </a:pPr>
            <a:r>
              <a:rPr lang="en-IN" dirty="0" smtClean="0"/>
              <a:t>Crystal </a:t>
            </a:r>
            <a:r>
              <a:rPr lang="en-IN" dirty="0"/>
              <a:t>defects in an ionic crystal lead to mobile </a:t>
            </a:r>
            <a:r>
              <a:rPr lang="en-IN" dirty="0" smtClean="0"/>
              <a:t>charges that </a:t>
            </a:r>
            <a:r>
              <a:rPr lang="en-IN" dirty="0"/>
              <a:t>can contribute to the conduction process. </a:t>
            </a:r>
            <a:endParaRPr lang="en-IN" dirty="0" smtClean="0"/>
          </a:p>
          <a:p>
            <a:pPr marL="285750" indent="-285750" algn="just">
              <a:buFont typeface="Arial" panose="020B0604020202020204" pitchFamily="34" charset="0"/>
              <a:buChar char="•"/>
            </a:pPr>
            <a:r>
              <a:rPr lang="en-IN" dirty="0" smtClean="0"/>
              <a:t>All </a:t>
            </a:r>
            <a:r>
              <a:rPr lang="en-IN" dirty="0"/>
              <a:t>ionic crystals possess </a:t>
            </a:r>
            <a:r>
              <a:rPr lang="en-IN" dirty="0" smtClean="0"/>
              <a:t>vacancies, interstitial </a:t>
            </a:r>
            <a:r>
              <a:rPr lang="en-IN" dirty="0"/>
              <a:t>ions as a requirement of thermal equilibrium.</a:t>
            </a:r>
          </a:p>
          <a:p>
            <a:pPr marL="285750" indent="-285750" algn="just">
              <a:buFont typeface="Arial" panose="020B0604020202020204" pitchFamily="34" charset="0"/>
              <a:buChar char="•"/>
            </a:pPr>
            <a:r>
              <a:rPr lang="en-IN" dirty="0"/>
              <a:t>These interstitial ions can jump, </a:t>
            </a:r>
            <a:r>
              <a:rPr lang="en-IN" i="1" dirty="0"/>
              <a:t>i.e.</a:t>
            </a:r>
            <a:r>
              <a:rPr lang="en-IN" dirty="0"/>
              <a:t>, diffuse, from one interstitial site to </a:t>
            </a:r>
            <a:r>
              <a:rPr lang="en-IN" dirty="0" smtClean="0"/>
              <a:t>another</a:t>
            </a:r>
            <a:endParaRPr lang="en-IN" dirty="0"/>
          </a:p>
        </p:txBody>
      </p:sp>
      <p:sp>
        <p:nvSpPr>
          <p:cNvPr id="3" name="Rectangle 2"/>
          <p:cNvSpPr/>
          <p:nvPr/>
        </p:nvSpPr>
        <p:spPr>
          <a:xfrm>
            <a:off x="639649" y="4048749"/>
            <a:ext cx="11054367" cy="1477328"/>
          </a:xfrm>
          <a:prstGeom prst="rect">
            <a:avLst/>
          </a:prstGeom>
        </p:spPr>
        <p:txBody>
          <a:bodyPr wrap="square">
            <a:spAutoFit/>
          </a:bodyPr>
          <a:lstStyle/>
          <a:p>
            <a:pPr marL="285750" indent="-285750" algn="just">
              <a:buFont typeface="Arial" panose="020B0604020202020204" pitchFamily="34" charset="0"/>
              <a:buChar char="•"/>
            </a:pPr>
            <a:r>
              <a:rPr lang="en-IN" dirty="0" smtClean="0">
                <a:solidFill>
                  <a:srgbClr val="FF0000"/>
                </a:solidFill>
              </a:rPr>
              <a:t>Drift </a:t>
            </a:r>
            <a:r>
              <a:rPr lang="en-IN" dirty="0">
                <a:solidFill>
                  <a:srgbClr val="FF0000"/>
                </a:solidFill>
              </a:rPr>
              <a:t>by diffusion in the presence of a field. </a:t>
            </a:r>
          </a:p>
          <a:p>
            <a:pPr marL="285750" indent="-285750" algn="just">
              <a:buFont typeface="Arial" panose="020B0604020202020204" pitchFamily="34" charset="0"/>
              <a:buChar char="•"/>
            </a:pPr>
            <a:r>
              <a:rPr lang="en-IN" dirty="0"/>
              <a:t>A positive ion at an interstitial site such as that shown in Figure always prefers to jump into a </a:t>
            </a:r>
            <a:r>
              <a:rPr lang="en-IN" dirty="0" err="1"/>
              <a:t>neighboring</a:t>
            </a:r>
            <a:r>
              <a:rPr lang="en-IN" dirty="0"/>
              <a:t> interstitial site along the direction of the field because it experiences an effective force in this direction. </a:t>
            </a:r>
          </a:p>
          <a:p>
            <a:pPr marL="285750" indent="-285750" algn="just">
              <a:buFont typeface="Arial" panose="020B0604020202020204" pitchFamily="34" charset="0"/>
              <a:buChar char="•"/>
            </a:pPr>
            <a:r>
              <a:rPr lang="en-IN" dirty="0"/>
              <a:t>When an ion with charge </a:t>
            </a:r>
            <a:r>
              <a:rPr lang="en-IN" i="1" dirty="0" err="1"/>
              <a:t>q</a:t>
            </a:r>
            <a:r>
              <a:rPr lang="en-IN" sz="800" dirty="0" err="1"/>
              <a:t>ion</a:t>
            </a:r>
            <a:r>
              <a:rPr lang="en-IN" sz="800" dirty="0"/>
              <a:t> </a:t>
            </a:r>
            <a:r>
              <a:rPr lang="en-IN" dirty="0"/>
              <a:t>jumps a distance </a:t>
            </a:r>
            <a:r>
              <a:rPr lang="en-IN" i="1" dirty="0"/>
              <a:t>d </a:t>
            </a:r>
            <a:r>
              <a:rPr lang="en-IN" dirty="0"/>
              <a:t>along the field, its potential energy decreases by </a:t>
            </a:r>
            <a:r>
              <a:rPr lang="en-IN" i="1" dirty="0" err="1"/>
              <a:t>q</a:t>
            </a:r>
            <a:r>
              <a:rPr lang="en-IN" sz="800" dirty="0" err="1"/>
              <a:t>ion</a:t>
            </a:r>
            <a:r>
              <a:rPr lang="en-IN" dirty="0" err="1"/>
              <a:t>E</a:t>
            </a:r>
            <a:r>
              <a:rPr lang="en-IN" i="1" dirty="0" err="1"/>
              <a:t>d</a:t>
            </a:r>
            <a:r>
              <a:rPr lang="en-IN" dirty="0"/>
              <a:t>.</a:t>
            </a:r>
          </a:p>
          <a:p>
            <a:pPr marL="285750" indent="-285750" algn="just">
              <a:buFont typeface="Arial" panose="020B0604020202020204" pitchFamily="34" charset="0"/>
              <a:buChar char="•"/>
            </a:pPr>
            <a:r>
              <a:rPr lang="en-IN" dirty="0" smtClean="0"/>
              <a:t>Diffusion </a:t>
            </a:r>
            <a:r>
              <a:rPr lang="en-IN" dirty="0"/>
              <a:t>is a thermally activated process. Thus, we expect the conductivity to be thermally activated.</a:t>
            </a:r>
          </a:p>
        </p:txBody>
      </p:sp>
    </p:spTree>
    <p:extLst>
      <p:ext uri="{BB962C8B-B14F-4D97-AF65-F5344CB8AC3E}">
        <p14:creationId xmlns:p14="http://schemas.microsoft.com/office/powerpoint/2010/main" val="28704112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1266" y="685918"/>
            <a:ext cx="10689465" cy="537575"/>
          </a:xfrm>
        </p:spPr>
        <p:txBody>
          <a:bodyPr>
            <a:normAutofit fontScale="90000"/>
          </a:bodyPr>
          <a:lstStyle/>
          <a:p>
            <a:r>
              <a:rPr lang="en-IN" b="1" dirty="0"/>
              <a:t>THE HALL EFFECT AND HALL DEVICES</a:t>
            </a:r>
            <a:endParaRPr lang="en-IN" dirty="0"/>
          </a:p>
        </p:txBody>
      </p:sp>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pic>
        <p:nvPicPr>
          <p:cNvPr id="2050" name="Picture 2" descr="hall effect sensor princip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647" y="1336761"/>
            <a:ext cx="4764307" cy="402483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301954" y="1094704"/>
            <a:ext cx="6138777" cy="5262979"/>
          </a:xfrm>
          <a:prstGeom prst="rect">
            <a:avLst/>
          </a:prstGeom>
        </p:spPr>
        <p:txBody>
          <a:bodyPr wrap="square">
            <a:spAutoFit/>
          </a:bodyPr>
          <a:lstStyle/>
          <a:p>
            <a:pPr marL="285750" indent="-285750" algn="just">
              <a:buFont typeface="Arial" panose="020B0604020202020204" pitchFamily="34" charset="0"/>
              <a:buChar char="•"/>
            </a:pPr>
            <a:r>
              <a:rPr lang="en-IN" sz="2400" b="1" dirty="0">
                <a:latin typeface="Aparajita" panose="020B0604020202020204" pitchFamily="34" charset="0"/>
                <a:cs typeface="Aparajita" panose="020B0604020202020204" pitchFamily="34" charset="0"/>
              </a:rPr>
              <a:t>When we </a:t>
            </a:r>
            <a:r>
              <a:rPr lang="en-IN" sz="2400" b="1" dirty="0" smtClean="0">
                <a:latin typeface="Aparajita" panose="020B0604020202020204" pitchFamily="34" charset="0"/>
                <a:cs typeface="Aparajita" panose="020B0604020202020204" pitchFamily="34" charset="0"/>
              </a:rPr>
              <a:t>apply a </a:t>
            </a:r>
            <a:r>
              <a:rPr lang="en-IN" sz="2400" b="1" dirty="0">
                <a:latin typeface="Aparajita" panose="020B0604020202020204" pitchFamily="34" charset="0"/>
                <a:cs typeface="Aparajita" panose="020B0604020202020204" pitchFamily="34" charset="0"/>
              </a:rPr>
              <a:t>magnetic field in a perpendicular direction to the applied field (which is </a:t>
            </a:r>
            <a:r>
              <a:rPr lang="en-IN" sz="2400" b="1" dirty="0" smtClean="0">
                <a:latin typeface="Aparajita" panose="020B0604020202020204" pitchFamily="34" charset="0"/>
                <a:cs typeface="Aparajita" panose="020B0604020202020204" pitchFamily="34" charset="0"/>
              </a:rPr>
              <a:t>driving the </a:t>
            </a:r>
            <a:r>
              <a:rPr lang="en-IN" sz="2400" b="1" dirty="0">
                <a:latin typeface="Aparajita" panose="020B0604020202020204" pitchFamily="34" charset="0"/>
                <a:cs typeface="Aparajita" panose="020B0604020202020204" pitchFamily="34" charset="0"/>
              </a:rPr>
              <a:t>current), we find there is a transverse field in the sample that is </a:t>
            </a:r>
            <a:r>
              <a:rPr lang="en-IN" sz="2400" b="1" dirty="0" smtClean="0">
                <a:latin typeface="Aparajita" panose="020B0604020202020204" pitchFamily="34" charset="0"/>
                <a:cs typeface="Aparajita" panose="020B0604020202020204" pitchFamily="34" charset="0"/>
              </a:rPr>
              <a:t>perpendicular </a:t>
            </a:r>
            <a:r>
              <a:rPr lang="en-IN" sz="2400" b="1" dirty="0">
                <a:latin typeface="Aparajita" panose="020B0604020202020204" pitchFamily="34" charset="0"/>
                <a:cs typeface="Aparajita" panose="020B0604020202020204" pitchFamily="34" charset="0"/>
              </a:rPr>
              <a:t>to the direction of both the applied field E</a:t>
            </a:r>
            <a:r>
              <a:rPr lang="en-IN" sz="2400" b="1" i="1" dirty="0">
                <a:latin typeface="Aparajita" panose="020B0604020202020204" pitchFamily="34" charset="0"/>
                <a:cs typeface="Aparajita" panose="020B0604020202020204" pitchFamily="34" charset="0"/>
              </a:rPr>
              <a:t>x </a:t>
            </a:r>
            <a:r>
              <a:rPr lang="en-IN" sz="2400" b="1" dirty="0">
                <a:latin typeface="Aparajita" panose="020B0604020202020204" pitchFamily="34" charset="0"/>
                <a:cs typeface="Aparajita" panose="020B0604020202020204" pitchFamily="34" charset="0"/>
              </a:rPr>
              <a:t>and the magnetic field </a:t>
            </a:r>
            <a:r>
              <a:rPr lang="en-IN" sz="2400" b="1" i="1" dirty="0" err="1">
                <a:latin typeface="Aparajita" panose="020B0604020202020204" pitchFamily="34" charset="0"/>
                <a:cs typeface="Aparajita" panose="020B0604020202020204" pitchFamily="34" charset="0"/>
              </a:rPr>
              <a:t>Bz</a:t>
            </a:r>
            <a:r>
              <a:rPr lang="en-IN" sz="2400" b="1" dirty="0">
                <a:latin typeface="Aparajita" panose="020B0604020202020204" pitchFamily="34" charset="0"/>
                <a:cs typeface="Aparajita" panose="020B0604020202020204" pitchFamily="34" charset="0"/>
              </a:rPr>
              <a:t>, that is, in </a:t>
            </a:r>
            <a:r>
              <a:rPr lang="en-IN" sz="2400" b="1" dirty="0" smtClean="0">
                <a:latin typeface="Aparajita" panose="020B0604020202020204" pitchFamily="34" charset="0"/>
                <a:cs typeface="Aparajita" panose="020B0604020202020204" pitchFamily="34" charset="0"/>
              </a:rPr>
              <a:t>the </a:t>
            </a:r>
            <a:r>
              <a:rPr lang="en-IN" sz="2400" b="1" i="1" dirty="0" smtClean="0">
                <a:latin typeface="Aparajita" panose="020B0604020202020204" pitchFamily="34" charset="0"/>
                <a:cs typeface="Aparajita" panose="020B0604020202020204" pitchFamily="34" charset="0"/>
              </a:rPr>
              <a:t>y </a:t>
            </a:r>
            <a:r>
              <a:rPr lang="en-IN" sz="2400" b="1" dirty="0">
                <a:latin typeface="Aparajita" panose="020B0604020202020204" pitchFamily="34" charset="0"/>
                <a:cs typeface="Aparajita" panose="020B0604020202020204" pitchFamily="34" charset="0"/>
              </a:rPr>
              <a:t>direction. </a:t>
            </a:r>
            <a:endParaRPr lang="en-IN" sz="2400" b="1" dirty="0" smtClean="0">
              <a:latin typeface="Aparajita" panose="020B0604020202020204" pitchFamily="34" charset="0"/>
              <a:cs typeface="Aparajita" panose="020B0604020202020204" pitchFamily="34" charset="0"/>
            </a:endParaRPr>
          </a:p>
          <a:p>
            <a:pPr marL="285750" indent="-285750" algn="just">
              <a:buFont typeface="Arial" panose="020B0604020202020204" pitchFamily="34" charset="0"/>
              <a:buChar char="•"/>
            </a:pPr>
            <a:r>
              <a:rPr lang="en-IN" sz="2400" b="1" dirty="0" smtClean="0">
                <a:latin typeface="Aparajita" panose="020B0604020202020204" pitchFamily="34" charset="0"/>
                <a:cs typeface="Aparajita" panose="020B0604020202020204" pitchFamily="34" charset="0"/>
              </a:rPr>
              <a:t>Putting </a:t>
            </a:r>
            <a:r>
              <a:rPr lang="en-IN" sz="2400" b="1" dirty="0">
                <a:latin typeface="Aparajita" panose="020B0604020202020204" pitchFamily="34" charset="0"/>
                <a:cs typeface="Aparajita" panose="020B0604020202020204" pitchFamily="34" charset="0"/>
              </a:rPr>
              <a:t>a voltmeter across the sample, </a:t>
            </a:r>
            <a:r>
              <a:rPr lang="en-IN" sz="2400" b="1" dirty="0" smtClean="0">
                <a:latin typeface="Aparajita" panose="020B0604020202020204" pitchFamily="34" charset="0"/>
                <a:cs typeface="Aparajita" panose="020B0604020202020204" pitchFamily="34" charset="0"/>
              </a:rPr>
              <a:t>gives </a:t>
            </a:r>
            <a:r>
              <a:rPr lang="en-IN" sz="2400" b="1" dirty="0">
                <a:latin typeface="Aparajita" panose="020B0604020202020204" pitchFamily="34" charset="0"/>
                <a:cs typeface="Aparajita" panose="020B0604020202020204" pitchFamily="34" charset="0"/>
              </a:rPr>
              <a:t>a </a:t>
            </a:r>
            <a:r>
              <a:rPr lang="en-IN" sz="2400" b="1" dirty="0" smtClean="0">
                <a:latin typeface="Aparajita" panose="020B0604020202020204" pitchFamily="34" charset="0"/>
                <a:cs typeface="Aparajita" panose="020B0604020202020204" pitchFamily="34" charset="0"/>
              </a:rPr>
              <a:t>voltage reading </a:t>
            </a:r>
            <a:r>
              <a:rPr lang="en-IN" sz="2400" b="1" i="1" dirty="0">
                <a:latin typeface="Aparajita" panose="020B0604020202020204" pitchFamily="34" charset="0"/>
                <a:cs typeface="Aparajita" panose="020B0604020202020204" pitchFamily="34" charset="0"/>
              </a:rPr>
              <a:t>V</a:t>
            </a:r>
            <a:r>
              <a:rPr lang="en-IN" sz="2400" b="1" i="1" baseline="-25000" dirty="0">
                <a:latin typeface="Aparajita" panose="020B0604020202020204" pitchFamily="34" charset="0"/>
                <a:cs typeface="Aparajita" panose="020B0604020202020204" pitchFamily="34" charset="0"/>
              </a:rPr>
              <a:t>H</a:t>
            </a:r>
            <a:r>
              <a:rPr lang="en-IN" sz="2400" b="1" dirty="0">
                <a:latin typeface="Aparajita" panose="020B0604020202020204" pitchFamily="34" charset="0"/>
                <a:cs typeface="Aparajita" panose="020B0604020202020204" pitchFamily="34" charset="0"/>
              </a:rPr>
              <a:t>. The applied field E</a:t>
            </a:r>
            <a:r>
              <a:rPr lang="en-IN" sz="2400" b="1" i="1" dirty="0">
                <a:latin typeface="Aparajita" panose="020B0604020202020204" pitchFamily="34" charset="0"/>
                <a:cs typeface="Aparajita" panose="020B0604020202020204" pitchFamily="34" charset="0"/>
              </a:rPr>
              <a:t>x </a:t>
            </a:r>
            <a:r>
              <a:rPr lang="en-IN" sz="2400" b="1" dirty="0">
                <a:latin typeface="Aparajita" panose="020B0604020202020204" pitchFamily="34" charset="0"/>
                <a:cs typeface="Aparajita" panose="020B0604020202020204" pitchFamily="34" charset="0"/>
              </a:rPr>
              <a:t>drives a current </a:t>
            </a:r>
            <a:r>
              <a:rPr lang="en-IN" sz="2400" b="1" i="1" dirty="0" err="1">
                <a:latin typeface="Aparajita" panose="020B0604020202020204" pitchFamily="34" charset="0"/>
                <a:cs typeface="Aparajita" panose="020B0604020202020204" pitchFamily="34" charset="0"/>
              </a:rPr>
              <a:t>Jx</a:t>
            </a:r>
            <a:r>
              <a:rPr lang="en-IN" sz="2400" b="1" i="1" dirty="0">
                <a:latin typeface="Aparajita" panose="020B0604020202020204" pitchFamily="34" charset="0"/>
                <a:cs typeface="Aparajita" panose="020B0604020202020204" pitchFamily="34" charset="0"/>
              </a:rPr>
              <a:t> </a:t>
            </a:r>
            <a:r>
              <a:rPr lang="en-IN" sz="2400" b="1" dirty="0">
                <a:latin typeface="Aparajita" panose="020B0604020202020204" pitchFamily="34" charset="0"/>
                <a:cs typeface="Aparajita" panose="020B0604020202020204" pitchFamily="34" charset="0"/>
              </a:rPr>
              <a:t>in the sample. The </a:t>
            </a:r>
            <a:r>
              <a:rPr lang="en-IN" sz="2400" b="1" dirty="0" smtClean="0">
                <a:latin typeface="Aparajita" panose="020B0604020202020204" pitchFamily="34" charset="0"/>
                <a:cs typeface="Aparajita" panose="020B0604020202020204" pitchFamily="34" charset="0"/>
              </a:rPr>
              <a:t>electrons move </a:t>
            </a:r>
            <a:r>
              <a:rPr lang="en-IN" sz="2400" b="1" dirty="0">
                <a:latin typeface="Aparajita" panose="020B0604020202020204" pitchFamily="34" charset="0"/>
                <a:cs typeface="Aparajita" panose="020B0604020202020204" pitchFamily="34" charset="0"/>
              </a:rPr>
              <a:t>in the −</a:t>
            </a:r>
            <a:r>
              <a:rPr lang="en-IN" sz="2400" b="1" i="1" dirty="0">
                <a:latin typeface="Aparajita" panose="020B0604020202020204" pitchFamily="34" charset="0"/>
                <a:cs typeface="Aparajita" panose="020B0604020202020204" pitchFamily="34" charset="0"/>
              </a:rPr>
              <a:t>x </a:t>
            </a:r>
            <a:r>
              <a:rPr lang="en-IN" sz="2400" b="1" dirty="0">
                <a:latin typeface="Aparajita" panose="020B0604020202020204" pitchFamily="34" charset="0"/>
                <a:cs typeface="Aparajita" panose="020B0604020202020204" pitchFamily="34" charset="0"/>
              </a:rPr>
              <a:t>direction, with a drift velocity </a:t>
            </a:r>
            <a:r>
              <a:rPr lang="en-IN" sz="2400" b="1" dirty="0" err="1" smtClean="0">
                <a:latin typeface="Aparajita" panose="020B0604020202020204" pitchFamily="34" charset="0"/>
                <a:cs typeface="Aparajita" panose="020B0604020202020204" pitchFamily="34" charset="0"/>
              </a:rPr>
              <a:t>v</a:t>
            </a:r>
            <a:r>
              <a:rPr lang="en-IN" sz="2400" b="1" i="1" dirty="0" err="1" smtClean="0">
                <a:latin typeface="Aparajita" panose="020B0604020202020204" pitchFamily="34" charset="0"/>
                <a:cs typeface="Aparajita" panose="020B0604020202020204" pitchFamily="34" charset="0"/>
              </a:rPr>
              <a:t>dx</a:t>
            </a:r>
            <a:r>
              <a:rPr lang="en-IN" sz="2400" b="1" dirty="0" smtClean="0">
                <a:latin typeface="Aparajita" panose="020B0604020202020204" pitchFamily="34" charset="0"/>
                <a:cs typeface="Aparajita" panose="020B0604020202020204" pitchFamily="34" charset="0"/>
              </a:rPr>
              <a:t>.</a:t>
            </a:r>
          </a:p>
          <a:p>
            <a:pPr marL="285750" indent="-285750" algn="just">
              <a:buFont typeface="Arial" panose="020B0604020202020204" pitchFamily="34" charset="0"/>
              <a:buChar char="•"/>
            </a:pPr>
            <a:r>
              <a:rPr lang="en-IN" sz="2400" b="1" dirty="0" smtClean="0">
                <a:latin typeface="Aparajita" panose="020B0604020202020204" pitchFamily="34" charset="0"/>
                <a:cs typeface="Aparajita" panose="020B0604020202020204" pitchFamily="34" charset="0"/>
              </a:rPr>
              <a:t>Because </a:t>
            </a:r>
            <a:r>
              <a:rPr lang="en-IN" sz="2400" b="1" dirty="0">
                <a:latin typeface="Aparajita" panose="020B0604020202020204" pitchFamily="34" charset="0"/>
                <a:cs typeface="Aparajita" panose="020B0604020202020204" pitchFamily="34" charset="0"/>
              </a:rPr>
              <a:t>of the magnetic </a:t>
            </a:r>
            <a:r>
              <a:rPr lang="en-IN" sz="2400" b="1" dirty="0" smtClean="0">
                <a:latin typeface="Aparajita" panose="020B0604020202020204" pitchFamily="34" charset="0"/>
                <a:cs typeface="Aparajita" panose="020B0604020202020204" pitchFamily="34" charset="0"/>
              </a:rPr>
              <a:t>field, there </a:t>
            </a:r>
            <a:r>
              <a:rPr lang="en-IN" sz="2400" b="1" dirty="0">
                <a:latin typeface="Aparajita" panose="020B0604020202020204" pitchFamily="34" charset="0"/>
                <a:cs typeface="Aparajita" panose="020B0604020202020204" pitchFamily="34" charset="0"/>
              </a:rPr>
              <a:t>is a force (called the Lorentz force) acting on each electron and given </a:t>
            </a:r>
            <a:r>
              <a:rPr lang="en-IN" sz="2400" b="1" dirty="0" smtClean="0">
                <a:latin typeface="Aparajita" panose="020B0604020202020204" pitchFamily="34" charset="0"/>
                <a:cs typeface="Aparajita" panose="020B0604020202020204" pitchFamily="34" charset="0"/>
              </a:rPr>
              <a:t>by </a:t>
            </a:r>
            <a:r>
              <a:rPr lang="en-IN" sz="2400" b="1" i="1" dirty="0" err="1" smtClean="0">
                <a:latin typeface="Aparajita" panose="020B0604020202020204" pitchFamily="34" charset="0"/>
                <a:cs typeface="Aparajita" panose="020B0604020202020204" pitchFamily="34" charset="0"/>
              </a:rPr>
              <a:t>Fy</a:t>
            </a:r>
            <a:r>
              <a:rPr lang="en-IN" sz="2400" b="1" i="1" dirty="0" smtClean="0">
                <a:latin typeface="Aparajita" panose="020B0604020202020204" pitchFamily="34" charset="0"/>
                <a:cs typeface="Aparajita" panose="020B0604020202020204" pitchFamily="34" charset="0"/>
              </a:rPr>
              <a:t> </a:t>
            </a:r>
            <a:r>
              <a:rPr lang="en-IN" sz="2400" b="1" dirty="0">
                <a:latin typeface="Aparajita" panose="020B0604020202020204" pitchFamily="34" charset="0"/>
                <a:cs typeface="Aparajita" panose="020B0604020202020204" pitchFamily="34" charset="0"/>
              </a:rPr>
              <a:t>= −</a:t>
            </a:r>
            <a:r>
              <a:rPr lang="en-IN" sz="2400" b="1" i="1" dirty="0" err="1">
                <a:latin typeface="Aparajita" panose="020B0604020202020204" pitchFamily="34" charset="0"/>
                <a:cs typeface="Aparajita" panose="020B0604020202020204" pitchFamily="34" charset="0"/>
              </a:rPr>
              <a:t>e</a:t>
            </a:r>
            <a:r>
              <a:rPr lang="en-IN" sz="2400" b="1" dirty="0" err="1">
                <a:latin typeface="Aparajita" panose="020B0604020202020204" pitchFamily="34" charset="0"/>
                <a:cs typeface="Aparajita" panose="020B0604020202020204" pitchFamily="34" charset="0"/>
              </a:rPr>
              <a:t>v</a:t>
            </a:r>
            <a:r>
              <a:rPr lang="en-IN" sz="2400" b="1" i="1" dirty="0" err="1">
                <a:latin typeface="Aparajita" panose="020B0604020202020204" pitchFamily="34" charset="0"/>
                <a:cs typeface="Aparajita" panose="020B0604020202020204" pitchFamily="34" charset="0"/>
              </a:rPr>
              <a:t>dx</a:t>
            </a:r>
            <a:r>
              <a:rPr lang="en-IN" sz="2400" b="1" i="1" dirty="0">
                <a:latin typeface="Aparajita" panose="020B0604020202020204" pitchFamily="34" charset="0"/>
                <a:cs typeface="Aparajita" panose="020B0604020202020204" pitchFamily="34" charset="0"/>
              </a:rPr>
              <a:t> </a:t>
            </a:r>
            <a:r>
              <a:rPr lang="en-IN" sz="2400" b="1" i="1" dirty="0" err="1">
                <a:latin typeface="Aparajita" panose="020B0604020202020204" pitchFamily="34" charset="0"/>
                <a:cs typeface="Aparajita" panose="020B0604020202020204" pitchFamily="34" charset="0"/>
              </a:rPr>
              <a:t>Bz</a:t>
            </a:r>
            <a:r>
              <a:rPr lang="en-IN" sz="2400" b="1" dirty="0">
                <a:latin typeface="Aparajita" panose="020B0604020202020204" pitchFamily="34" charset="0"/>
                <a:cs typeface="Aparajita" panose="020B0604020202020204" pitchFamily="34" charset="0"/>
              </a:rPr>
              <a:t>. The direction of this Lorentz force is the −</a:t>
            </a:r>
            <a:r>
              <a:rPr lang="en-IN" sz="2400" b="1" i="1" dirty="0">
                <a:latin typeface="Aparajita" panose="020B0604020202020204" pitchFamily="34" charset="0"/>
                <a:cs typeface="Aparajita" panose="020B0604020202020204" pitchFamily="34" charset="0"/>
              </a:rPr>
              <a:t>y </a:t>
            </a:r>
            <a:r>
              <a:rPr lang="en-IN" sz="2400" b="1" dirty="0" smtClean="0">
                <a:latin typeface="Aparajita" panose="020B0604020202020204" pitchFamily="34" charset="0"/>
                <a:cs typeface="Aparajita" panose="020B0604020202020204" pitchFamily="34" charset="0"/>
              </a:rPr>
              <a:t>direction. </a:t>
            </a:r>
            <a:endParaRPr lang="en-IN" sz="2400" b="1" dirty="0">
              <a:latin typeface="Aparajita" panose="020B0604020202020204" pitchFamily="34" charset="0"/>
              <a:cs typeface="Aparajita" panose="020B0604020202020204" pitchFamily="34" charset="0"/>
            </a:endParaRPr>
          </a:p>
        </p:txBody>
      </p:sp>
    </p:spTree>
    <p:extLst>
      <p:ext uri="{BB962C8B-B14F-4D97-AF65-F5344CB8AC3E}">
        <p14:creationId xmlns:p14="http://schemas.microsoft.com/office/powerpoint/2010/main" val="4100750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pic>
        <p:nvPicPr>
          <p:cNvPr id="5" name="Picture 4"/>
          <p:cNvPicPr>
            <a:picLocks noChangeAspect="1"/>
          </p:cNvPicPr>
          <p:nvPr/>
        </p:nvPicPr>
        <p:blipFill>
          <a:blip r:embed="rId2"/>
          <a:stretch>
            <a:fillRect/>
          </a:stretch>
        </p:blipFill>
        <p:spPr>
          <a:xfrm>
            <a:off x="1981915" y="982132"/>
            <a:ext cx="8411335" cy="4629776"/>
          </a:xfrm>
          <a:prstGeom prst="rect">
            <a:avLst/>
          </a:prstGeom>
        </p:spPr>
      </p:pic>
    </p:spTree>
    <p:extLst>
      <p:ext uri="{BB962C8B-B14F-4D97-AF65-F5344CB8AC3E}">
        <p14:creationId xmlns:p14="http://schemas.microsoft.com/office/powerpoint/2010/main" val="6610057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sp>
        <p:nvSpPr>
          <p:cNvPr id="5" name="Rectangle 4"/>
          <p:cNvSpPr/>
          <p:nvPr/>
        </p:nvSpPr>
        <p:spPr>
          <a:xfrm>
            <a:off x="858592" y="671521"/>
            <a:ext cx="10616484" cy="4708981"/>
          </a:xfrm>
          <a:prstGeom prst="rect">
            <a:avLst/>
          </a:prstGeom>
        </p:spPr>
        <p:txBody>
          <a:bodyPr wrap="square">
            <a:spAutoFit/>
          </a:bodyPr>
          <a:lstStyle/>
          <a:p>
            <a:pPr marL="285750" indent="-285750" algn="just">
              <a:buFont typeface="Arial" panose="020B0604020202020204" pitchFamily="34" charset="0"/>
              <a:buChar char="•"/>
            </a:pPr>
            <a:r>
              <a:rPr lang="en-IN" sz="2000" dirty="0" smtClean="0">
                <a:latin typeface="Times New Roman" panose="02020603050405020304" pitchFamily="18" charset="0"/>
                <a:cs typeface="Times New Roman" panose="02020603050405020304" pitchFamily="18" charset="0"/>
              </a:rPr>
              <a:t>The </a:t>
            </a:r>
            <a:r>
              <a:rPr lang="en-IN" sz="2000" dirty="0">
                <a:latin typeface="Times New Roman" panose="02020603050405020304" pitchFamily="18" charset="0"/>
                <a:cs typeface="Times New Roman" panose="02020603050405020304" pitchFamily="18" charset="0"/>
              </a:rPr>
              <a:t>force </a:t>
            </a:r>
            <a:r>
              <a:rPr lang="en-IN" sz="2000" b="1" dirty="0">
                <a:latin typeface="Times New Roman" panose="02020603050405020304" pitchFamily="18" charset="0"/>
                <a:cs typeface="Times New Roman" panose="02020603050405020304" pitchFamily="18" charset="0"/>
              </a:rPr>
              <a:t>F </a:t>
            </a:r>
            <a:r>
              <a:rPr lang="en-IN" sz="2000" dirty="0" smtClean="0">
                <a:latin typeface="Times New Roman" panose="02020603050405020304" pitchFamily="18" charset="0"/>
                <a:cs typeface="Times New Roman" panose="02020603050405020304" pitchFamily="18" charset="0"/>
              </a:rPr>
              <a:t>acting on </a:t>
            </a:r>
            <a:r>
              <a:rPr lang="en-IN" sz="2000" dirty="0">
                <a:latin typeface="Times New Roman" panose="02020603050405020304" pitchFamily="18" charset="0"/>
                <a:cs typeface="Times New Roman" panose="02020603050405020304" pitchFamily="18" charset="0"/>
              </a:rPr>
              <a:t>a charge </a:t>
            </a:r>
            <a:r>
              <a:rPr lang="en-IN" sz="2000" i="1" dirty="0">
                <a:latin typeface="Times New Roman" panose="02020603050405020304" pitchFamily="18" charset="0"/>
                <a:cs typeface="Times New Roman" panose="02020603050405020304" pitchFamily="18" charset="0"/>
              </a:rPr>
              <a:t>q </a:t>
            </a:r>
            <a:r>
              <a:rPr lang="en-IN" sz="2000" dirty="0">
                <a:latin typeface="Times New Roman" panose="02020603050405020304" pitchFamily="18" charset="0"/>
                <a:cs typeface="Times New Roman" panose="02020603050405020304" pitchFamily="18" charset="0"/>
              </a:rPr>
              <a:t>moving with a velocity </a:t>
            </a:r>
            <a:r>
              <a:rPr lang="en-IN" sz="2000" b="1" dirty="0">
                <a:latin typeface="Times New Roman" panose="02020603050405020304" pitchFamily="18" charset="0"/>
                <a:cs typeface="Times New Roman" panose="02020603050405020304" pitchFamily="18" charset="0"/>
              </a:rPr>
              <a:t>v </a:t>
            </a:r>
            <a:r>
              <a:rPr lang="en-IN" sz="2000" dirty="0">
                <a:latin typeface="Times New Roman" panose="02020603050405020304" pitchFamily="18" charset="0"/>
                <a:cs typeface="Times New Roman" panose="02020603050405020304" pitchFamily="18" charset="0"/>
              </a:rPr>
              <a:t>in a magnetic field </a:t>
            </a:r>
            <a:r>
              <a:rPr lang="en-IN" sz="2000" b="1" dirty="0">
                <a:latin typeface="Times New Roman" panose="02020603050405020304" pitchFamily="18" charset="0"/>
                <a:cs typeface="Times New Roman" panose="02020603050405020304" pitchFamily="18" charset="0"/>
              </a:rPr>
              <a:t>B </a:t>
            </a:r>
            <a:r>
              <a:rPr lang="en-IN" sz="2000" dirty="0">
                <a:latin typeface="Times New Roman" panose="02020603050405020304" pitchFamily="18" charset="0"/>
                <a:cs typeface="Times New Roman" panose="02020603050405020304" pitchFamily="18" charset="0"/>
              </a:rPr>
              <a:t>is given through </a:t>
            </a:r>
            <a:r>
              <a:rPr lang="en-IN" sz="2000" dirty="0" smtClean="0">
                <a:latin typeface="Times New Roman" panose="02020603050405020304" pitchFamily="18" charset="0"/>
                <a:cs typeface="Times New Roman" panose="02020603050405020304" pitchFamily="18" charset="0"/>
              </a:rPr>
              <a:t>the vector </a:t>
            </a:r>
            <a:r>
              <a:rPr lang="en-IN" sz="2000" dirty="0">
                <a:latin typeface="Times New Roman" panose="02020603050405020304" pitchFamily="18" charset="0"/>
                <a:cs typeface="Times New Roman" panose="02020603050405020304" pitchFamily="18" charset="0"/>
              </a:rPr>
              <a:t>product</a:t>
            </a:r>
          </a:p>
          <a:p>
            <a:pPr algn="just"/>
            <a:r>
              <a:rPr lang="en-IN" sz="2000" b="1" dirty="0" smtClean="0">
                <a:latin typeface="Times New Roman" panose="02020603050405020304" pitchFamily="18" charset="0"/>
                <a:cs typeface="Times New Roman" panose="02020603050405020304" pitchFamily="18" charset="0"/>
              </a:rPr>
              <a:t>		F </a:t>
            </a:r>
            <a:r>
              <a:rPr lang="en-IN" sz="2000" dirty="0">
                <a:latin typeface="Times New Roman" panose="02020603050405020304" pitchFamily="18" charset="0"/>
                <a:cs typeface="Times New Roman" panose="02020603050405020304" pitchFamily="18" charset="0"/>
              </a:rPr>
              <a:t>= </a:t>
            </a:r>
            <a:r>
              <a:rPr lang="en-IN" sz="2000" i="1" dirty="0">
                <a:latin typeface="Times New Roman" panose="02020603050405020304" pitchFamily="18" charset="0"/>
                <a:cs typeface="Times New Roman" panose="02020603050405020304" pitchFamily="18" charset="0"/>
              </a:rPr>
              <a:t>q</a:t>
            </a:r>
            <a:r>
              <a:rPr lang="en-IN" sz="2000" b="1" dirty="0">
                <a:latin typeface="Times New Roman" panose="02020603050405020304" pitchFamily="18" charset="0"/>
                <a:cs typeface="Times New Roman" panose="02020603050405020304" pitchFamily="18" charset="0"/>
              </a:rPr>
              <a:t>v </a:t>
            </a:r>
            <a:r>
              <a:rPr lang="en-IN" sz="2000" dirty="0">
                <a:latin typeface="Times New Roman" panose="02020603050405020304" pitchFamily="18" charset="0"/>
                <a:cs typeface="Times New Roman" panose="02020603050405020304" pitchFamily="18" charset="0"/>
              </a:rPr>
              <a:t>× </a:t>
            </a:r>
            <a:r>
              <a:rPr lang="en-IN" sz="2000" b="1" dirty="0" smtClean="0">
                <a:latin typeface="Times New Roman" panose="02020603050405020304" pitchFamily="18" charset="0"/>
                <a:cs typeface="Times New Roman" panose="02020603050405020304" pitchFamily="18" charset="0"/>
              </a:rPr>
              <a:t>B </a:t>
            </a:r>
            <a:endParaRPr lang="en-IN"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All moving charges experience the Lorentz </a:t>
            </a:r>
            <a:r>
              <a:rPr lang="en-IN" sz="2000" dirty="0" smtClean="0">
                <a:latin typeface="Times New Roman" panose="02020603050405020304" pitchFamily="18" charset="0"/>
                <a:cs typeface="Times New Roman" panose="02020603050405020304" pitchFamily="18" charset="0"/>
              </a:rPr>
              <a:t>force </a:t>
            </a:r>
            <a:r>
              <a:rPr lang="en-IN" sz="2000" dirty="0">
                <a:latin typeface="Times New Roman" panose="02020603050405020304" pitchFamily="18" charset="0"/>
                <a:cs typeface="Times New Roman" panose="02020603050405020304" pitchFamily="18" charset="0"/>
              </a:rPr>
              <a:t>as a result of </a:t>
            </a:r>
            <a:r>
              <a:rPr lang="en-IN" sz="2000" dirty="0" smtClean="0">
                <a:latin typeface="Times New Roman" panose="02020603050405020304" pitchFamily="18" charset="0"/>
                <a:cs typeface="Times New Roman" panose="02020603050405020304" pitchFamily="18" charset="0"/>
              </a:rPr>
              <a:t>which there </a:t>
            </a:r>
            <a:r>
              <a:rPr lang="en-IN" sz="2000" dirty="0">
                <a:latin typeface="Times New Roman" panose="02020603050405020304" pitchFamily="18" charset="0"/>
                <a:cs typeface="Times New Roman" panose="02020603050405020304" pitchFamily="18" charset="0"/>
              </a:rPr>
              <a:t>is a negative charge accumulation near the bottom of the sample and a </a:t>
            </a:r>
            <a:r>
              <a:rPr lang="en-IN" sz="2000" dirty="0" smtClean="0">
                <a:latin typeface="Times New Roman" panose="02020603050405020304" pitchFamily="18" charset="0"/>
                <a:cs typeface="Times New Roman" panose="02020603050405020304" pitchFamily="18" charset="0"/>
              </a:rPr>
              <a:t>positive charge </a:t>
            </a:r>
            <a:r>
              <a:rPr lang="en-IN" sz="2000" dirty="0">
                <a:latin typeface="Times New Roman" panose="02020603050405020304" pitchFamily="18" charset="0"/>
                <a:cs typeface="Times New Roman" panose="02020603050405020304" pitchFamily="18" charset="0"/>
              </a:rPr>
              <a:t>near the top of the </a:t>
            </a:r>
            <a:r>
              <a:rPr lang="en-IN" sz="2000" dirty="0" smtClean="0">
                <a:latin typeface="Times New Roman" panose="02020603050405020304" pitchFamily="18" charset="0"/>
                <a:cs typeface="Times New Roman" panose="02020603050405020304" pitchFamily="18" charset="0"/>
              </a:rPr>
              <a:t>sample.</a:t>
            </a:r>
          </a:p>
          <a:p>
            <a:pPr algn="just"/>
            <a:endParaRPr lang="en-IN" sz="2000"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sz="2000" dirty="0" smtClean="0">
                <a:latin typeface="Times New Roman" panose="02020603050405020304" pitchFamily="18" charset="0"/>
                <a:cs typeface="Times New Roman" panose="02020603050405020304" pitchFamily="18" charset="0"/>
              </a:rPr>
              <a:t>The </a:t>
            </a:r>
            <a:r>
              <a:rPr lang="en-IN" sz="2000" dirty="0">
                <a:latin typeface="Times New Roman" panose="02020603050405020304" pitchFamily="18" charset="0"/>
                <a:cs typeface="Times New Roman" panose="02020603050405020304" pitchFamily="18" charset="0"/>
              </a:rPr>
              <a:t>accumulation of electrons near the bottom results in an internal electric </a:t>
            </a:r>
            <a:r>
              <a:rPr lang="en-IN" sz="2000" dirty="0" smtClean="0">
                <a:latin typeface="Times New Roman" panose="02020603050405020304" pitchFamily="18" charset="0"/>
                <a:cs typeface="Times New Roman" panose="02020603050405020304" pitchFamily="18" charset="0"/>
              </a:rPr>
              <a:t>field E</a:t>
            </a:r>
            <a:r>
              <a:rPr lang="en-IN" sz="2000" i="1" baseline="-25000" dirty="0" smtClean="0">
                <a:latin typeface="Times New Roman" panose="02020603050405020304" pitchFamily="18" charset="0"/>
                <a:cs typeface="Times New Roman" panose="02020603050405020304" pitchFamily="18" charset="0"/>
              </a:rPr>
              <a:t>H</a:t>
            </a:r>
            <a:r>
              <a:rPr lang="en-IN" sz="2000" i="1"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in the −</a:t>
            </a:r>
            <a:r>
              <a:rPr lang="en-IN" sz="2000" i="1" dirty="0">
                <a:latin typeface="Times New Roman" panose="02020603050405020304" pitchFamily="18" charset="0"/>
                <a:cs typeface="Times New Roman" panose="02020603050405020304" pitchFamily="18" charset="0"/>
              </a:rPr>
              <a:t>y </a:t>
            </a:r>
            <a:r>
              <a:rPr lang="en-IN" sz="2000" dirty="0">
                <a:latin typeface="Times New Roman" panose="02020603050405020304" pitchFamily="18" charset="0"/>
                <a:cs typeface="Times New Roman" panose="02020603050405020304" pitchFamily="18" charset="0"/>
              </a:rPr>
              <a:t>direction. This is called the </a:t>
            </a:r>
            <a:r>
              <a:rPr lang="en-IN" sz="2000" b="1" dirty="0">
                <a:latin typeface="Times New Roman" panose="02020603050405020304" pitchFamily="18" charset="0"/>
                <a:cs typeface="Times New Roman" panose="02020603050405020304" pitchFamily="18" charset="0"/>
              </a:rPr>
              <a:t>Hall field </a:t>
            </a:r>
            <a:r>
              <a:rPr lang="en-IN" sz="2000" dirty="0">
                <a:latin typeface="Times New Roman" panose="02020603050405020304" pitchFamily="18" charset="0"/>
                <a:cs typeface="Times New Roman" panose="02020603050405020304" pitchFamily="18" charset="0"/>
              </a:rPr>
              <a:t>and gives rise to a Hall </a:t>
            </a:r>
            <a:r>
              <a:rPr lang="en-IN" sz="2000" dirty="0" smtClean="0">
                <a:latin typeface="Times New Roman" panose="02020603050405020304" pitchFamily="18" charset="0"/>
                <a:cs typeface="Times New Roman" panose="02020603050405020304" pitchFamily="18" charset="0"/>
              </a:rPr>
              <a:t>voltage </a:t>
            </a:r>
            <a:r>
              <a:rPr lang="en-IN" sz="2000" i="1" dirty="0" smtClean="0">
                <a:latin typeface="Times New Roman" panose="02020603050405020304" pitchFamily="18" charset="0"/>
                <a:cs typeface="Times New Roman" panose="02020603050405020304" pitchFamily="18" charset="0"/>
              </a:rPr>
              <a:t>V</a:t>
            </a:r>
            <a:r>
              <a:rPr lang="en-IN" sz="2000" i="1" baseline="-25000" dirty="0" smtClean="0">
                <a:latin typeface="Times New Roman" panose="02020603050405020304" pitchFamily="18" charset="0"/>
                <a:cs typeface="Times New Roman" panose="02020603050405020304" pitchFamily="18" charset="0"/>
              </a:rPr>
              <a:t>H</a:t>
            </a:r>
            <a:r>
              <a:rPr lang="en-IN" sz="2000" i="1"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between the top and bottom of the sample. </a:t>
            </a:r>
            <a:endParaRPr lang="en-IN" sz="2000"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sz="2000" dirty="0" smtClean="0">
                <a:latin typeface="Times New Roman" panose="02020603050405020304" pitchFamily="18" charset="0"/>
                <a:cs typeface="Times New Roman" panose="02020603050405020304" pitchFamily="18" charset="0"/>
              </a:rPr>
              <a:t>Electron </a:t>
            </a:r>
            <a:r>
              <a:rPr lang="en-IN" sz="2000" dirty="0">
                <a:latin typeface="Times New Roman" panose="02020603050405020304" pitchFamily="18" charset="0"/>
                <a:cs typeface="Times New Roman" panose="02020603050405020304" pitchFamily="18" charset="0"/>
              </a:rPr>
              <a:t>accumulation continues </a:t>
            </a:r>
            <a:r>
              <a:rPr lang="en-IN" sz="2000" dirty="0" smtClean="0">
                <a:latin typeface="Times New Roman" panose="02020603050405020304" pitchFamily="18" charset="0"/>
                <a:cs typeface="Times New Roman" panose="02020603050405020304" pitchFamily="18" charset="0"/>
              </a:rPr>
              <a:t>until the magnetic-field </a:t>
            </a:r>
            <a:r>
              <a:rPr lang="en-IN" sz="2000" dirty="0">
                <a:latin typeface="Times New Roman" panose="02020603050405020304" pitchFamily="18" charset="0"/>
                <a:cs typeface="Times New Roman" panose="02020603050405020304" pitchFamily="18" charset="0"/>
              </a:rPr>
              <a:t>force </a:t>
            </a:r>
            <a:r>
              <a:rPr lang="en-IN" sz="2000" dirty="0" smtClean="0">
                <a:latin typeface="Times New Roman" panose="02020603050405020304" pitchFamily="18" charset="0"/>
                <a:cs typeface="Times New Roman" panose="02020603050405020304" pitchFamily="18" charset="0"/>
              </a:rPr>
              <a:t>that </a:t>
            </a:r>
            <a:r>
              <a:rPr lang="en-IN" sz="2000" dirty="0">
                <a:latin typeface="Times New Roman" panose="02020603050405020304" pitchFamily="18" charset="0"/>
                <a:cs typeface="Times New Roman" panose="02020603050405020304" pitchFamily="18" charset="0"/>
              </a:rPr>
              <a:t>pushes the electrons down just </a:t>
            </a:r>
            <a:r>
              <a:rPr lang="en-IN" sz="2000" dirty="0" smtClean="0">
                <a:latin typeface="Times New Roman" panose="02020603050405020304" pitchFamily="18" charset="0"/>
                <a:cs typeface="Times New Roman" panose="02020603050405020304" pitchFamily="18" charset="0"/>
              </a:rPr>
              <a:t>balances the </a:t>
            </a:r>
            <a:r>
              <a:rPr lang="en-IN" sz="2000" dirty="0">
                <a:latin typeface="Times New Roman" panose="02020603050405020304" pitchFamily="18" charset="0"/>
                <a:cs typeface="Times New Roman" panose="02020603050405020304" pitchFamily="18" charset="0"/>
              </a:rPr>
              <a:t>force </a:t>
            </a:r>
            <a:r>
              <a:rPr lang="en-IN" sz="2000" i="1" dirty="0" err="1">
                <a:latin typeface="Times New Roman" panose="02020603050405020304" pitchFamily="18" charset="0"/>
                <a:cs typeface="Times New Roman" panose="02020603050405020304" pitchFamily="18" charset="0"/>
              </a:rPr>
              <a:t>e</a:t>
            </a:r>
            <a:r>
              <a:rPr lang="en-IN" sz="2000" dirty="0" err="1">
                <a:latin typeface="Times New Roman" panose="02020603050405020304" pitchFamily="18" charset="0"/>
                <a:cs typeface="Times New Roman" panose="02020603050405020304" pitchFamily="18" charset="0"/>
              </a:rPr>
              <a:t>E</a:t>
            </a:r>
            <a:r>
              <a:rPr lang="en-IN" sz="2000" i="1" baseline="-25000" dirty="0" err="1">
                <a:latin typeface="Times New Roman" panose="02020603050405020304" pitchFamily="18" charset="0"/>
                <a:cs typeface="Times New Roman" panose="02020603050405020304" pitchFamily="18" charset="0"/>
              </a:rPr>
              <a:t>H</a:t>
            </a:r>
            <a:r>
              <a:rPr lang="en-IN" sz="2000" i="1"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that prevents further accumulation. </a:t>
            </a:r>
            <a:endParaRPr lang="en-IN" sz="2000"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sz="2000" dirty="0" smtClean="0">
                <a:latin typeface="Times New Roman" panose="02020603050405020304" pitchFamily="18" charset="0"/>
                <a:cs typeface="Times New Roman" panose="02020603050405020304" pitchFamily="18" charset="0"/>
              </a:rPr>
              <a:t>Therefore</a:t>
            </a:r>
            <a:r>
              <a:rPr lang="en-IN" sz="2000" dirty="0">
                <a:latin typeface="Times New Roman" panose="02020603050405020304" pitchFamily="18" charset="0"/>
                <a:cs typeface="Times New Roman" panose="02020603050405020304" pitchFamily="18" charset="0"/>
              </a:rPr>
              <a:t>, in the steady state,</a:t>
            </a:r>
          </a:p>
          <a:p>
            <a:pPr algn="just"/>
            <a:endParaRPr lang="en-IN" sz="2000" i="1" dirty="0" smtClean="0">
              <a:latin typeface="Times New Roman" panose="02020603050405020304" pitchFamily="18" charset="0"/>
              <a:cs typeface="Times New Roman" panose="02020603050405020304" pitchFamily="18" charset="0"/>
            </a:endParaRPr>
          </a:p>
          <a:p>
            <a:pPr algn="just"/>
            <a:r>
              <a:rPr lang="en-IN" sz="2000" i="1" dirty="0">
                <a:latin typeface="Times New Roman" panose="02020603050405020304" pitchFamily="18" charset="0"/>
                <a:cs typeface="Times New Roman" panose="02020603050405020304" pitchFamily="18" charset="0"/>
              </a:rPr>
              <a:t>	</a:t>
            </a:r>
            <a:r>
              <a:rPr lang="en-IN" sz="2000" i="1" dirty="0" smtClean="0">
                <a:latin typeface="Times New Roman" panose="02020603050405020304" pitchFamily="18" charset="0"/>
                <a:cs typeface="Times New Roman" panose="02020603050405020304" pitchFamily="18" charset="0"/>
              </a:rPr>
              <a:t>	e </a:t>
            </a:r>
            <a:r>
              <a:rPr lang="en-IN" sz="2000" b="1" dirty="0" smtClean="0">
                <a:latin typeface="Times New Roman" panose="02020603050405020304" pitchFamily="18" charset="0"/>
                <a:cs typeface="Times New Roman" panose="02020603050405020304" pitchFamily="18" charset="0"/>
              </a:rPr>
              <a:t>E</a:t>
            </a:r>
            <a:r>
              <a:rPr lang="en-IN" sz="2000" i="1" baseline="-25000" dirty="0" smtClean="0">
                <a:latin typeface="Times New Roman" panose="02020603050405020304" pitchFamily="18" charset="0"/>
                <a:cs typeface="Times New Roman" panose="02020603050405020304" pitchFamily="18" charset="0"/>
              </a:rPr>
              <a:t>H</a:t>
            </a:r>
            <a:r>
              <a:rPr lang="en-IN" sz="2000" i="1"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 </a:t>
            </a:r>
            <a:r>
              <a:rPr lang="en-IN" sz="2000" i="1" dirty="0" smtClean="0">
                <a:latin typeface="Times New Roman" panose="02020603050405020304" pitchFamily="18" charset="0"/>
                <a:cs typeface="Times New Roman" panose="02020603050405020304" pitchFamily="18" charset="0"/>
              </a:rPr>
              <a:t>e </a:t>
            </a:r>
            <a:r>
              <a:rPr lang="en-IN" sz="2000" b="1" dirty="0" err="1" smtClean="0">
                <a:latin typeface="Times New Roman" panose="02020603050405020304" pitchFamily="18" charset="0"/>
                <a:cs typeface="Times New Roman" panose="02020603050405020304" pitchFamily="18" charset="0"/>
              </a:rPr>
              <a:t>v</a:t>
            </a:r>
            <a:r>
              <a:rPr lang="en-IN" sz="2000" i="1" baseline="-25000" dirty="0" err="1" smtClean="0">
                <a:latin typeface="Times New Roman" panose="02020603050405020304" pitchFamily="18" charset="0"/>
                <a:cs typeface="Times New Roman" panose="02020603050405020304" pitchFamily="18" charset="0"/>
              </a:rPr>
              <a:t>dx</a:t>
            </a:r>
            <a:r>
              <a:rPr lang="en-IN" sz="2000" i="1" dirty="0" smtClean="0">
                <a:latin typeface="Times New Roman" panose="02020603050405020304" pitchFamily="18" charset="0"/>
                <a:cs typeface="Times New Roman" panose="02020603050405020304" pitchFamily="18" charset="0"/>
              </a:rPr>
              <a:t> </a:t>
            </a:r>
            <a:r>
              <a:rPr lang="en-IN" sz="2000" b="1" i="1" dirty="0" err="1" smtClean="0">
                <a:latin typeface="Times New Roman" panose="02020603050405020304" pitchFamily="18" charset="0"/>
                <a:cs typeface="Times New Roman" panose="02020603050405020304" pitchFamily="18" charset="0"/>
              </a:rPr>
              <a:t>B</a:t>
            </a:r>
            <a:r>
              <a:rPr lang="en-IN" sz="2000" i="1" baseline="-25000" dirty="0" err="1" smtClean="0">
                <a:latin typeface="Times New Roman" panose="02020603050405020304" pitchFamily="18" charset="0"/>
                <a:cs typeface="Times New Roman" panose="02020603050405020304" pitchFamily="18" charset="0"/>
              </a:rPr>
              <a:t>z</a:t>
            </a:r>
            <a:endParaRPr lang="en-IN" sz="2000" baseline="-2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8636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sp>
        <p:nvSpPr>
          <p:cNvPr id="5" name="Rectangle 4"/>
          <p:cNvSpPr/>
          <p:nvPr/>
        </p:nvSpPr>
        <p:spPr>
          <a:xfrm>
            <a:off x="1026016" y="877790"/>
            <a:ext cx="10242997" cy="400110"/>
          </a:xfrm>
          <a:prstGeom prst="rect">
            <a:avLst/>
          </a:prstGeom>
        </p:spPr>
        <p:txBody>
          <a:bodyPr wrap="square">
            <a:spAutoFit/>
          </a:bodyPr>
          <a:lstStyle/>
          <a:p>
            <a:r>
              <a:rPr lang="en-IN" sz="2000" dirty="0">
                <a:latin typeface="Times New Roman" panose="02020603050405020304" pitchFamily="18" charset="0"/>
                <a:cs typeface="Times New Roman" panose="02020603050405020304" pitchFamily="18" charset="0"/>
              </a:rPr>
              <a:t>However, </a:t>
            </a:r>
            <a:r>
              <a:rPr lang="en-IN" sz="2000" i="1" dirty="0" err="1">
                <a:latin typeface="Times New Roman" panose="02020603050405020304" pitchFamily="18" charset="0"/>
                <a:cs typeface="Times New Roman" panose="02020603050405020304" pitchFamily="18" charset="0"/>
              </a:rPr>
              <a:t>Jx</a:t>
            </a:r>
            <a:r>
              <a:rPr lang="en-IN" sz="2000" i="1"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 </a:t>
            </a:r>
            <a:r>
              <a:rPr lang="en-IN" sz="2000" i="1" dirty="0" err="1">
                <a:latin typeface="Times New Roman" panose="02020603050405020304" pitchFamily="18" charset="0"/>
                <a:cs typeface="Times New Roman" panose="02020603050405020304" pitchFamily="18" charset="0"/>
              </a:rPr>
              <a:t>en</a:t>
            </a:r>
            <a:r>
              <a:rPr lang="en-IN" sz="2000" dirty="0" err="1">
                <a:latin typeface="Times New Roman" panose="02020603050405020304" pitchFamily="18" charset="0"/>
                <a:cs typeface="Times New Roman" panose="02020603050405020304" pitchFamily="18" charset="0"/>
              </a:rPr>
              <a:t>v</a:t>
            </a:r>
            <a:r>
              <a:rPr lang="en-IN" sz="2000" i="1" baseline="-25000" dirty="0" err="1">
                <a:latin typeface="Times New Roman" panose="02020603050405020304" pitchFamily="18" charset="0"/>
                <a:cs typeface="Times New Roman" panose="02020603050405020304" pitchFamily="18" charset="0"/>
              </a:rPr>
              <a:t>dx</a:t>
            </a:r>
            <a:r>
              <a:rPr lang="en-IN" sz="2000" dirty="0">
                <a:latin typeface="Times New Roman" panose="02020603050405020304" pitchFamily="18" charset="0"/>
                <a:cs typeface="Times New Roman" panose="02020603050405020304" pitchFamily="18" charset="0"/>
              </a:rPr>
              <a:t>. Therefore, we can substitute for </a:t>
            </a:r>
            <a:r>
              <a:rPr lang="en-IN" sz="2000" dirty="0" err="1">
                <a:latin typeface="Times New Roman" panose="02020603050405020304" pitchFamily="18" charset="0"/>
                <a:cs typeface="Times New Roman" panose="02020603050405020304" pitchFamily="18" charset="0"/>
              </a:rPr>
              <a:t>v</a:t>
            </a:r>
            <a:r>
              <a:rPr lang="en-IN" sz="2000" i="1" baseline="-25000" dirty="0" err="1">
                <a:latin typeface="Times New Roman" panose="02020603050405020304" pitchFamily="18" charset="0"/>
                <a:cs typeface="Times New Roman" panose="02020603050405020304" pitchFamily="18" charset="0"/>
              </a:rPr>
              <a:t>dx</a:t>
            </a:r>
            <a:r>
              <a:rPr lang="en-IN" sz="2000" i="1"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to obtain </a:t>
            </a:r>
            <a:r>
              <a:rPr lang="en-IN" sz="2000" i="1" dirty="0" err="1">
                <a:latin typeface="Times New Roman" panose="02020603050405020304" pitchFamily="18" charset="0"/>
                <a:cs typeface="Times New Roman" panose="02020603050405020304" pitchFamily="18" charset="0"/>
              </a:rPr>
              <a:t>e</a:t>
            </a:r>
            <a:r>
              <a:rPr lang="en-IN" sz="2000" dirty="0" err="1">
                <a:latin typeface="Times New Roman" panose="02020603050405020304" pitchFamily="18" charset="0"/>
                <a:cs typeface="Times New Roman" panose="02020603050405020304" pitchFamily="18" charset="0"/>
              </a:rPr>
              <a:t>E</a:t>
            </a:r>
            <a:r>
              <a:rPr lang="en-IN" sz="2000" i="1" dirty="0" err="1">
                <a:latin typeface="Times New Roman" panose="02020603050405020304" pitchFamily="18" charset="0"/>
                <a:cs typeface="Times New Roman" panose="02020603050405020304" pitchFamily="18" charset="0"/>
              </a:rPr>
              <a:t>H</a:t>
            </a:r>
            <a:r>
              <a:rPr lang="en-IN" sz="2000" i="1"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 </a:t>
            </a:r>
            <a:r>
              <a:rPr lang="en-IN" sz="2000" i="1" dirty="0" err="1">
                <a:latin typeface="Times New Roman" panose="02020603050405020304" pitchFamily="18" charset="0"/>
                <a:cs typeface="Times New Roman" panose="02020603050405020304" pitchFamily="18" charset="0"/>
              </a:rPr>
              <a:t>JxBz</a:t>
            </a:r>
            <a:r>
              <a:rPr lang="en-IN" sz="2000" dirty="0" err="1">
                <a:latin typeface="Times New Roman" panose="02020603050405020304" pitchFamily="18" charset="0"/>
                <a:cs typeface="Times New Roman" panose="02020603050405020304" pitchFamily="18" charset="0"/>
              </a:rPr>
              <a:t>∕</a:t>
            </a:r>
            <a:r>
              <a:rPr lang="en-IN" sz="2000" i="1" dirty="0" err="1">
                <a:latin typeface="Times New Roman" panose="02020603050405020304" pitchFamily="18" charset="0"/>
                <a:cs typeface="Times New Roman" panose="02020603050405020304" pitchFamily="18" charset="0"/>
              </a:rPr>
              <a:t>n</a:t>
            </a:r>
            <a:endParaRPr lang="en-IN" sz="20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2451235" y="1430136"/>
            <a:ext cx="2391221" cy="866415"/>
          </a:xfrm>
          <a:prstGeom prst="rect">
            <a:avLst/>
          </a:prstGeom>
        </p:spPr>
      </p:pic>
      <p:pic>
        <p:nvPicPr>
          <p:cNvPr id="7" name="Picture 6"/>
          <p:cNvPicPr>
            <a:picLocks noChangeAspect="1"/>
          </p:cNvPicPr>
          <p:nvPr/>
        </p:nvPicPr>
        <p:blipFill>
          <a:blip r:embed="rId3"/>
          <a:stretch>
            <a:fillRect/>
          </a:stretch>
        </p:blipFill>
        <p:spPr>
          <a:xfrm>
            <a:off x="2760328" y="2676048"/>
            <a:ext cx="1566973" cy="977297"/>
          </a:xfrm>
          <a:prstGeom prst="rect">
            <a:avLst/>
          </a:prstGeom>
        </p:spPr>
      </p:pic>
      <p:pic>
        <p:nvPicPr>
          <p:cNvPr id="8" name="Picture 7"/>
          <p:cNvPicPr>
            <a:picLocks noChangeAspect="1"/>
          </p:cNvPicPr>
          <p:nvPr/>
        </p:nvPicPr>
        <p:blipFill>
          <a:blip r:embed="rId4"/>
          <a:stretch>
            <a:fillRect/>
          </a:stretch>
        </p:blipFill>
        <p:spPr>
          <a:xfrm>
            <a:off x="2670176" y="4032842"/>
            <a:ext cx="1760157" cy="807402"/>
          </a:xfrm>
          <a:prstGeom prst="rect">
            <a:avLst/>
          </a:prstGeom>
        </p:spPr>
      </p:pic>
      <p:sp>
        <p:nvSpPr>
          <p:cNvPr id="9" name="Rectangle 8"/>
          <p:cNvSpPr/>
          <p:nvPr/>
        </p:nvSpPr>
        <p:spPr>
          <a:xfrm>
            <a:off x="1156937" y="3716992"/>
            <a:ext cx="1165704" cy="369332"/>
          </a:xfrm>
          <a:prstGeom prst="rect">
            <a:avLst/>
          </a:prstGeom>
        </p:spPr>
        <p:txBody>
          <a:bodyPr wrap="none">
            <a:spAutoFit/>
          </a:bodyPr>
          <a:lstStyle/>
          <a:p>
            <a:r>
              <a:rPr lang="en-IN" dirty="0" smtClean="0">
                <a:latin typeface="Times New Roman" panose="02020603050405020304" pitchFamily="18" charset="0"/>
                <a:cs typeface="Times New Roman" panose="02020603050405020304" pitchFamily="18" charset="0"/>
              </a:rPr>
              <a:t>For </a:t>
            </a:r>
            <a:r>
              <a:rPr lang="en-IN" dirty="0">
                <a:latin typeface="Times New Roman" panose="02020603050405020304" pitchFamily="18" charset="0"/>
                <a:cs typeface="Times New Roman" panose="02020603050405020304" pitchFamily="18" charset="0"/>
              </a:rPr>
              <a:t>metals</a:t>
            </a:r>
          </a:p>
        </p:txBody>
      </p:sp>
      <p:sp>
        <p:nvSpPr>
          <p:cNvPr id="10" name="Rectangle 9"/>
          <p:cNvSpPr/>
          <p:nvPr/>
        </p:nvSpPr>
        <p:spPr>
          <a:xfrm>
            <a:off x="4986987" y="2597599"/>
            <a:ext cx="6096000" cy="1754326"/>
          </a:xfrm>
          <a:prstGeom prst="rect">
            <a:avLst/>
          </a:prstGeom>
        </p:spPr>
        <p:txBody>
          <a:bodyPr>
            <a:spAutoFit/>
          </a:bodyPr>
          <a:lstStyle/>
          <a:p>
            <a:pPr algn="just"/>
            <a:r>
              <a:rPr lang="en-IN" dirty="0" smtClean="0">
                <a:latin typeface="Times New Roman" panose="02020603050405020304" pitchFamily="18" charset="0"/>
                <a:cs typeface="Times New Roman" panose="02020603050405020304" pitchFamily="18" charset="0"/>
              </a:rPr>
              <a:t>There are </a:t>
            </a:r>
            <a:r>
              <a:rPr lang="en-IN" dirty="0">
                <a:latin typeface="Times New Roman" panose="02020603050405020304" pitchFamily="18" charset="0"/>
                <a:cs typeface="Times New Roman" panose="02020603050405020304" pitchFamily="18" charset="0"/>
              </a:rPr>
              <a:t>many instances when it is necessary to measure magnetic fields, and the </a:t>
            </a:r>
            <a:r>
              <a:rPr lang="en-IN" dirty="0" smtClean="0">
                <a:latin typeface="Times New Roman" panose="02020603050405020304" pitchFamily="18" charset="0"/>
                <a:cs typeface="Times New Roman" panose="02020603050405020304" pitchFamily="18" charset="0"/>
              </a:rPr>
              <a:t>Hall effect </a:t>
            </a:r>
            <a:r>
              <a:rPr lang="en-IN" dirty="0">
                <a:latin typeface="Times New Roman" panose="02020603050405020304" pitchFamily="18" charset="0"/>
                <a:cs typeface="Times New Roman" panose="02020603050405020304" pitchFamily="18" charset="0"/>
              </a:rPr>
              <a:t>is ideally suited to such applications. </a:t>
            </a:r>
            <a:endParaRPr lang="en-IN" dirty="0" smtClean="0">
              <a:latin typeface="Times New Roman" panose="02020603050405020304" pitchFamily="18" charset="0"/>
              <a:cs typeface="Times New Roman" panose="02020603050405020304" pitchFamily="18" charset="0"/>
            </a:endParaRPr>
          </a:p>
          <a:p>
            <a:pPr algn="just"/>
            <a:endParaRPr lang="en-IN" dirty="0" smtClean="0">
              <a:latin typeface="Times New Roman" panose="02020603050405020304" pitchFamily="18" charset="0"/>
              <a:cs typeface="Times New Roman" panose="02020603050405020304" pitchFamily="18" charset="0"/>
            </a:endParaRPr>
          </a:p>
          <a:p>
            <a:pPr algn="just"/>
            <a:r>
              <a:rPr lang="en-IN" dirty="0" smtClean="0">
                <a:latin typeface="Times New Roman" panose="02020603050405020304" pitchFamily="18" charset="0"/>
                <a:cs typeface="Times New Roman" panose="02020603050405020304" pitchFamily="18" charset="0"/>
              </a:rPr>
              <a:t>Ignition </a:t>
            </a:r>
            <a:r>
              <a:rPr lang="en-IN" dirty="0">
                <a:latin typeface="Times New Roman" panose="02020603050405020304" pitchFamily="18" charset="0"/>
                <a:cs typeface="Times New Roman" panose="02020603050405020304" pitchFamily="18" charset="0"/>
              </a:rPr>
              <a:t>systems, to speed controls, position detectors, alignment </a:t>
            </a:r>
            <a:r>
              <a:rPr lang="en-IN" dirty="0" smtClean="0">
                <a:latin typeface="Times New Roman" panose="02020603050405020304" pitchFamily="18" charset="0"/>
                <a:cs typeface="Times New Roman" panose="02020603050405020304" pitchFamily="18" charset="0"/>
              </a:rPr>
              <a:t>controls.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9600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2720780"/>
            <a:ext cx="9601196" cy="1303867"/>
          </a:xfrm>
        </p:spPr>
        <p:txBody>
          <a:bodyPr>
            <a:normAutofit fontScale="90000"/>
          </a:bodyPr>
          <a:lstStyle/>
          <a:p>
            <a:r>
              <a:rPr lang="en-IN" dirty="0" smtClean="0"/>
              <a:t>Thank you </a:t>
            </a:r>
            <a:br>
              <a:rPr lang="en-IN" dirty="0" smtClean="0"/>
            </a:br>
            <a:endParaRPr lang="en-IN" dirty="0"/>
          </a:p>
        </p:txBody>
      </p:sp>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spTree>
    <p:extLst>
      <p:ext uri="{BB962C8B-B14F-4D97-AF65-F5344CB8AC3E}">
        <p14:creationId xmlns:p14="http://schemas.microsoft.com/office/powerpoint/2010/main" val="207043873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7812" y="655791"/>
            <a:ext cx="4221474" cy="851038"/>
          </a:xfrm>
        </p:spPr>
        <p:txBody>
          <a:bodyPr>
            <a:normAutofit/>
          </a:bodyPr>
          <a:lstStyle/>
          <a:p>
            <a:r>
              <a:rPr lang="en-IN" sz="2000" b="1" dirty="0"/>
              <a:t>MOLECULES AND GENERAL BONDING PRINCIPLES</a:t>
            </a:r>
            <a:endParaRPr lang="en-IN" sz="2000" dirty="0"/>
          </a:p>
        </p:txBody>
      </p:sp>
      <p:sp>
        <p:nvSpPr>
          <p:cNvPr id="3" name="Content Placeholder 2"/>
          <p:cNvSpPr>
            <a:spLocks noGrp="1"/>
          </p:cNvSpPr>
          <p:nvPr>
            <p:ph idx="1"/>
          </p:nvPr>
        </p:nvSpPr>
        <p:spPr>
          <a:xfrm>
            <a:off x="816427" y="2556932"/>
            <a:ext cx="5172249" cy="3318936"/>
          </a:xfrm>
        </p:spPr>
        <p:txBody>
          <a:bodyPr/>
          <a:lstStyle/>
          <a:p>
            <a:pPr algn="just"/>
            <a:r>
              <a:rPr lang="en-IN" dirty="0"/>
              <a:t>When two atoms are brought together, the valence electrons interact with each </a:t>
            </a:r>
            <a:r>
              <a:rPr lang="en-IN" dirty="0" smtClean="0"/>
              <a:t>other and with the neighbour's positively charged nucleus. The </a:t>
            </a:r>
            <a:r>
              <a:rPr lang="en-IN" dirty="0"/>
              <a:t>result of this interaction </a:t>
            </a:r>
            <a:r>
              <a:rPr lang="en-IN" dirty="0" smtClean="0"/>
              <a:t>is often </a:t>
            </a:r>
            <a:r>
              <a:rPr lang="en-IN" dirty="0"/>
              <a:t>the </a:t>
            </a:r>
            <a:r>
              <a:rPr lang="en-IN" b="1" dirty="0">
                <a:solidFill>
                  <a:srgbClr val="FF0000"/>
                </a:solidFill>
              </a:rPr>
              <a:t>formation of a bond </a:t>
            </a:r>
            <a:r>
              <a:rPr lang="en-IN" dirty="0"/>
              <a:t>between the two atoms, producing a </a:t>
            </a:r>
            <a:r>
              <a:rPr lang="en-IN" b="1" dirty="0" smtClean="0">
                <a:solidFill>
                  <a:srgbClr val="FF0000"/>
                </a:solidFill>
              </a:rPr>
              <a:t>molecule</a:t>
            </a:r>
            <a:endParaRPr lang="en-IN" b="1" dirty="0">
              <a:solidFill>
                <a:srgbClr val="FF0000"/>
              </a:solidFill>
            </a:endParaRPr>
          </a:p>
        </p:txBody>
      </p:sp>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pic>
        <p:nvPicPr>
          <p:cNvPr id="6146" name="Picture 2" descr="Solid state: molecules: animated gif | Teaching chemistry, Chemistry,  States of matte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6743" y="184394"/>
            <a:ext cx="2021068" cy="177526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Funny Gifs : physics GIF - VSGIF.com"/>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196606" y="2359768"/>
            <a:ext cx="3621647" cy="210714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6150" name="Picture 6" descr="Concord science wissenschaft GIF on GIFER - by Goldenbeare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885366" y="4489199"/>
            <a:ext cx="4244125" cy="233193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6152" name="Picture 8" descr="Learn Matter in 3 minutes."/>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243570" y="10960"/>
            <a:ext cx="5527720" cy="230224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31898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92396" y="-241005"/>
            <a:ext cx="6815669" cy="1515533"/>
          </a:xfrm>
        </p:spPr>
        <p:txBody>
          <a:bodyPr/>
          <a:lstStyle/>
          <a:p>
            <a:r>
              <a:rPr lang="en-IN" sz="3600" b="1" dirty="0"/>
              <a:t>ELECTRONIC MATERIALS AND DEVICES</a:t>
            </a:r>
          </a:p>
        </p:txBody>
      </p:sp>
      <p:sp>
        <p:nvSpPr>
          <p:cNvPr id="3" name="Subtitle 2"/>
          <p:cNvSpPr>
            <a:spLocks noGrp="1"/>
          </p:cNvSpPr>
          <p:nvPr>
            <p:ph type="subTitle" idx="1"/>
          </p:nvPr>
        </p:nvSpPr>
        <p:spPr>
          <a:xfrm>
            <a:off x="2331077" y="1584099"/>
            <a:ext cx="7534140" cy="3721997"/>
          </a:xfrm>
        </p:spPr>
        <p:txBody>
          <a:bodyPr>
            <a:normAutofit/>
          </a:bodyPr>
          <a:lstStyle/>
          <a:p>
            <a:r>
              <a:rPr lang="en-IN" sz="2800" b="1" dirty="0" smtClean="0"/>
              <a:t>MODULE 1</a:t>
            </a:r>
            <a:r>
              <a:rPr lang="en-IN" sz="2800" dirty="0" smtClean="0"/>
              <a:t> </a:t>
            </a:r>
          </a:p>
          <a:p>
            <a:r>
              <a:rPr lang="en-IN" sz="2800" b="1" dirty="0"/>
              <a:t>Electrical and Thermal conduction in </a:t>
            </a:r>
            <a:r>
              <a:rPr lang="en-IN" sz="2800" b="1" dirty="0" smtClean="0"/>
              <a:t>Solids</a:t>
            </a:r>
            <a:endParaRPr lang="en-IN" sz="2800" dirty="0" smtClean="0"/>
          </a:p>
        </p:txBody>
      </p:sp>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sp>
        <p:nvSpPr>
          <p:cNvPr id="5" name="Rectangle 4"/>
          <p:cNvSpPr/>
          <p:nvPr/>
        </p:nvSpPr>
        <p:spPr>
          <a:xfrm>
            <a:off x="2871989" y="2809414"/>
            <a:ext cx="6636076" cy="1477328"/>
          </a:xfrm>
          <a:prstGeom prst="rect">
            <a:avLst/>
          </a:prstGeom>
        </p:spPr>
        <p:txBody>
          <a:bodyPr wrap="square">
            <a:spAutoFit/>
          </a:bodyPr>
          <a:lstStyle/>
          <a:p>
            <a:r>
              <a:rPr lang="en-US" dirty="0">
                <a:latin typeface="Times New Roman" panose="02020603050405020304" pitchFamily="18" charset="0"/>
                <a:ea typeface="Calibri" panose="020F0502020204030204" pitchFamily="34" charset="0"/>
              </a:rPr>
              <a:t>Crystalline state – Crystalline  defects – Single </a:t>
            </a:r>
            <a:r>
              <a:rPr lang="en-US" dirty="0" err="1">
                <a:latin typeface="Times New Roman" panose="02020603050405020304" pitchFamily="18" charset="0"/>
                <a:ea typeface="Calibri" panose="020F0502020204030204" pitchFamily="34" charset="0"/>
              </a:rPr>
              <a:t>Cyrstal</a:t>
            </a:r>
            <a:r>
              <a:rPr lang="en-US" dirty="0">
                <a:latin typeface="Times New Roman" panose="02020603050405020304" pitchFamily="18" charset="0"/>
                <a:ea typeface="Calibri" panose="020F0502020204030204" pitchFamily="34" charset="0"/>
              </a:rPr>
              <a:t> Growth -</a:t>
            </a:r>
            <a:r>
              <a:rPr lang="en-US" dirty="0" err="1">
                <a:latin typeface="Times New Roman" panose="02020603050405020304" pitchFamily="18" charset="0"/>
                <a:ea typeface="Calibri" panose="020F0502020204030204" pitchFamily="34" charset="0"/>
              </a:rPr>
              <a:t>Czochralski</a:t>
            </a:r>
            <a:r>
              <a:rPr lang="en-US" dirty="0">
                <a:latin typeface="Times New Roman" panose="02020603050405020304" pitchFamily="18" charset="0"/>
                <a:ea typeface="Calibri" panose="020F0502020204030204" pitchFamily="34" charset="0"/>
              </a:rPr>
              <a:t> Growth – Amorphous Semiconductor - Classical Theory: </a:t>
            </a:r>
            <a:r>
              <a:rPr lang="en-US" dirty="0" err="1">
                <a:latin typeface="Times New Roman" panose="02020603050405020304" pitchFamily="18" charset="0"/>
                <a:ea typeface="Calibri" panose="020F0502020204030204" pitchFamily="34" charset="0"/>
              </a:rPr>
              <a:t>Drude</a:t>
            </a:r>
            <a:r>
              <a:rPr lang="en-US" dirty="0">
                <a:latin typeface="Times New Roman" panose="02020603050405020304" pitchFamily="18" charset="0"/>
                <a:ea typeface="Calibri" panose="020F0502020204030204" pitchFamily="34" charset="0"/>
              </a:rPr>
              <a:t> Model – Temperature dependence of resistivity – The Hall Effect and Hall Devices – Thermal conduction – Electrical conductivity of non-metals – Skin Effect – Thin metal films </a:t>
            </a:r>
            <a:endParaRPr lang="en-IN" dirty="0"/>
          </a:p>
        </p:txBody>
      </p:sp>
    </p:spTree>
    <p:extLst>
      <p:ext uri="{BB962C8B-B14F-4D97-AF65-F5344CB8AC3E}">
        <p14:creationId xmlns:p14="http://schemas.microsoft.com/office/powerpoint/2010/main" val="2252100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Introduction to Solids</a:t>
            </a:r>
            <a:endParaRPr lang="en-IN" dirty="0"/>
          </a:p>
        </p:txBody>
      </p:sp>
      <p:sp>
        <p:nvSpPr>
          <p:cNvPr id="3" name="Content Placeholder 2"/>
          <p:cNvSpPr>
            <a:spLocks noGrp="1"/>
          </p:cNvSpPr>
          <p:nvPr>
            <p:ph idx="1"/>
          </p:nvPr>
        </p:nvSpPr>
        <p:spPr/>
        <p:txBody>
          <a:bodyPr/>
          <a:lstStyle/>
          <a:p>
            <a:r>
              <a:rPr lang="en-IN" b="1" dirty="0"/>
              <a:t>COVALENTLY BONDED SOLIDS: </a:t>
            </a:r>
            <a:r>
              <a:rPr lang="en-IN" b="1" dirty="0" smtClean="0"/>
              <a:t>DIAMOND</a:t>
            </a:r>
          </a:p>
          <a:p>
            <a:r>
              <a:rPr lang="en-IN" b="1" dirty="0"/>
              <a:t>METALLIC BONDING: </a:t>
            </a:r>
            <a:r>
              <a:rPr lang="en-IN" b="1" dirty="0" smtClean="0"/>
              <a:t>COPPER</a:t>
            </a:r>
          </a:p>
          <a:p>
            <a:r>
              <a:rPr lang="en-IN" b="1" dirty="0"/>
              <a:t>IONICALLY BONDED SOLIDS: SALT</a:t>
            </a:r>
            <a:endParaRPr lang="en-IN" dirty="0"/>
          </a:p>
        </p:txBody>
      </p:sp>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pic>
        <p:nvPicPr>
          <p:cNvPr id="5" name="Picture 2" descr="Solid state: molecules: animated gif | Teaching chemistry, Chemistry,  States of matte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156613" y="646202"/>
            <a:ext cx="2021068" cy="1775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6352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18169</TotalTime>
  <Words>5486</Words>
  <Application>Microsoft Office PowerPoint</Application>
  <PresentationFormat>Widescreen</PresentationFormat>
  <Paragraphs>344</Paragraphs>
  <Slides>69</Slides>
  <Notes>2</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69</vt:i4>
      </vt:variant>
    </vt:vector>
  </HeadingPairs>
  <TitlesOfParts>
    <vt:vector size="79" baseType="lpstr">
      <vt:lpstr>Andalus</vt:lpstr>
      <vt:lpstr>Aparajita</vt:lpstr>
      <vt:lpstr>Arial</vt:lpstr>
      <vt:lpstr>Calibri</vt:lpstr>
      <vt:lpstr>Garamond</vt:lpstr>
      <vt:lpstr>Shruti</vt:lpstr>
      <vt:lpstr>STIXMathJax_Main-Regular</vt:lpstr>
      <vt:lpstr>Times New Roman</vt:lpstr>
      <vt:lpstr>Organic</vt:lpstr>
      <vt:lpstr>Bitmap Image</vt:lpstr>
      <vt:lpstr>ELECTRONIC MATERIALS AND DEVICES</vt:lpstr>
      <vt:lpstr>INTRODUCTION </vt:lpstr>
      <vt:lpstr>ATOMIC STRUCTURE AND ATOMIC NUMBER</vt:lpstr>
      <vt:lpstr>ATOMIC STRUCTURE AND ATOMIC NUMBER</vt:lpstr>
      <vt:lpstr>ATOMIC STRUCTURE AND ATOMIC NUMBER</vt:lpstr>
      <vt:lpstr>Ionization </vt:lpstr>
      <vt:lpstr>MOLECULES AND GENERAL BONDING PRINCIPLES</vt:lpstr>
      <vt:lpstr>ELECTRONIC MATERIALS AND DEVICES</vt:lpstr>
      <vt:lpstr>Introduction to Solids</vt:lpstr>
      <vt:lpstr>PowerPoint Presentation</vt:lpstr>
      <vt:lpstr>COVALENTLY BONDED SOLIDS</vt:lpstr>
      <vt:lpstr>COVALENTLY BONDED SOLIDS  DIAMOND </vt:lpstr>
      <vt:lpstr>COVALENTLY BONDED SOLIDS : DIAMOND </vt:lpstr>
      <vt:lpstr>COVALENTLY BONDED SOLIDS : DIAMOND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Types of Solids </vt:lpstr>
      <vt:lpstr>Types of Solids </vt:lpstr>
      <vt:lpstr>Crystalline Solids </vt:lpstr>
      <vt:lpstr>Exercise Ionic Solids, Metallic Solids, Covalent Solids </vt:lpstr>
      <vt:lpstr>Exercise Ionic Solids, Metallic Solids, Covalent Solids </vt:lpstr>
      <vt:lpstr>Crystalline State  </vt:lpstr>
      <vt:lpstr>PowerPoint Presentation</vt:lpstr>
      <vt:lpstr>PowerPoint Presentation</vt:lpstr>
      <vt:lpstr>PowerPoint Presentation</vt:lpstr>
      <vt:lpstr>PowerPoint Presentation</vt:lpstr>
      <vt:lpstr>Consider the FCC unit cell of the copper crystal a. How many atoms are there per unit cell? b. If R is the radius of the Cu atom, find the lattice parameter a. c. Calculate the atomic packing factor (APF) d. Calculate the atomic concentration (number of atoms per unit volume) in Cu and the density of the crystal given that the atomic mass of Cu is 63.55 g mol−1 and the radius of the Cu atom is 0.128 nm.</vt:lpstr>
      <vt:lpstr>PowerPoint Presentation</vt:lpstr>
      <vt:lpstr>PowerPoint Presentation</vt:lpstr>
      <vt:lpstr>Relation : a vs R for different Unit cell Structures</vt:lpstr>
      <vt:lpstr>CRYSTALLINE DEFECTS AND THEIR SIGNIFICANCE</vt:lpstr>
      <vt:lpstr>POINT DEFECTS VACANCIES AND IMPURITIES</vt:lpstr>
      <vt:lpstr>PowerPoint Presentation</vt:lpstr>
      <vt:lpstr>PowerPoint Presentation</vt:lpstr>
      <vt:lpstr>PowerPoint Presentation</vt:lpstr>
      <vt:lpstr>PowerPoint Presentation</vt:lpstr>
      <vt:lpstr>LINE DEFECTS: EDGE AND SCREW DISLOCATIONS</vt:lpstr>
      <vt:lpstr>PowerPoint Presentation</vt:lpstr>
      <vt:lpstr>PLANAR DEFECTS</vt:lpstr>
      <vt:lpstr>PowerPoint Presentation</vt:lpstr>
      <vt:lpstr>SURFACE DEFECTS</vt:lpstr>
      <vt:lpstr>PowerPoint Presentation</vt:lpstr>
      <vt:lpstr>PowerPoint Presentation</vt:lpstr>
      <vt:lpstr>The energy of vacancy formation in the Ge crystal is about 2.2 eV. Calculate the fractional concentration of vacancies in Ge at 938 °C, just below its melting temperature. What is the vacancy concentration given that the atomic mass and density of Ge are 72.64 g mol−1 and 5.32 g cm−3, respectively? </vt:lpstr>
      <vt:lpstr>ELECTRICAL AND THERMAL CONDUCTION IN SOLID / CRYSTALS </vt:lpstr>
      <vt:lpstr>ELECTRICAL AND THERMAL CONDUCTION IN SOLIDS CLASSICAL THEORY: THE DRUDE MODEL</vt:lpstr>
      <vt:lpstr>PowerPoint Presentation</vt:lpstr>
      <vt:lpstr>To relate “Jx to Ex”, we will consider a crystal. </vt:lpstr>
      <vt:lpstr>PowerPoint Presentation</vt:lpstr>
      <vt:lpstr>PowerPoint Presentation</vt:lpstr>
      <vt:lpstr>PowerPoint Presentation</vt:lpstr>
      <vt:lpstr>PowerPoint Presentation</vt:lpstr>
      <vt:lpstr>PowerPoint Presentation</vt:lpstr>
      <vt:lpstr>TEMPERATURE DEPENDENCE OF RESISTIVITY </vt:lpstr>
      <vt:lpstr>ELECTRICAL CONDUCTIVITY OF NONMETALS</vt:lpstr>
      <vt:lpstr>Ionic Crystals and Glasses </vt:lpstr>
      <vt:lpstr>THE HALL EFFECT AND HALL DEVICES</vt:lpstr>
      <vt:lpstr>PowerPoint Presentation</vt:lpstr>
      <vt:lpstr>PowerPoint Presentation</vt:lpstr>
      <vt:lpstr>PowerPoint Presentation</vt:lpstr>
      <vt:lpstr>Thank you  </vt:lpstr>
    </vt:vector>
  </TitlesOfParts>
  <Company>Hewlett-Packard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 MATERIALS AND DEVICES</dc:title>
  <dc:creator>HP</dc:creator>
  <cp:lastModifiedBy>HP</cp:lastModifiedBy>
  <cp:revision>247</cp:revision>
  <dcterms:created xsi:type="dcterms:W3CDTF">2022-02-09T19:41:17Z</dcterms:created>
  <dcterms:modified xsi:type="dcterms:W3CDTF">2023-06-16T00:51:08Z</dcterms:modified>
</cp:coreProperties>
</file>